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Roboto-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Roboto-italic.fntdata"/><Relationship Id="rId6" Type="http://schemas.openxmlformats.org/officeDocument/2006/relationships/slide" Target="slides/slide2.xml"/><Relationship Id="rId18"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Charles</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Charles</a:t>
            </a:r>
            <a:endParaRPr/>
          </a:p>
          <a:p>
            <a:pPr indent="0" lvl="0" marL="0" rtl="0" algn="l">
              <a:spcBef>
                <a:spcPts val="0"/>
              </a:spcBef>
              <a:spcAft>
                <a:spcPts val="0"/>
              </a:spcAft>
              <a:buNone/>
            </a:pPr>
            <a:r>
              <a:rPr lang="en-US"/>
              <a:t>So, to keep us on track when developing, we’ve come up with a development schedule…</a:t>
            </a:r>
            <a:endParaRPr/>
          </a:p>
          <a:p>
            <a:pPr indent="0" lvl="0" marL="0" rtl="0" algn="l">
              <a:spcBef>
                <a:spcPts val="0"/>
              </a:spcBef>
              <a:spcAft>
                <a:spcPts val="0"/>
              </a:spcAft>
              <a:buNone/>
            </a:pPr>
            <a:r>
              <a:rPr lang="en-US"/>
              <a:t>Pink: NVMe-CLI focused</a:t>
            </a:r>
            <a:endParaRPr/>
          </a:p>
          <a:p>
            <a:pPr indent="0" lvl="0" marL="0" rtl="0" algn="l">
              <a:spcBef>
                <a:spcPts val="0"/>
              </a:spcBef>
              <a:spcAft>
                <a:spcPts val="0"/>
              </a:spcAft>
              <a:buNone/>
            </a:pPr>
            <a:r>
              <a:rPr lang="en-US"/>
              <a:t>Blue: Python focused</a:t>
            </a:r>
            <a:endParaRPr/>
          </a:p>
          <a:p>
            <a:pPr indent="0" lvl="0" marL="0" rtl="0" algn="l">
              <a:spcBef>
                <a:spcPts val="0"/>
              </a:spcBef>
              <a:spcAft>
                <a:spcPts val="0"/>
              </a:spcAft>
              <a:buNone/>
            </a:pPr>
            <a:r>
              <a:rPr lang="en-US"/>
              <a:t>Green: TLA+ focused</a:t>
            </a:r>
            <a:endParaRPr/>
          </a:p>
          <a:p>
            <a:pPr indent="0" lvl="0" marL="0" rtl="0" algn="l">
              <a:spcBef>
                <a:spcPts val="0"/>
              </a:spcBef>
              <a:spcAft>
                <a:spcPts val="0"/>
              </a:spcAft>
              <a:buNone/>
            </a:pPr>
            <a:r>
              <a:rPr lang="en-US"/>
              <a:t>Tasks:</a:t>
            </a:r>
            <a:endParaRPr/>
          </a:p>
          <a:p>
            <a:pPr indent="-317500" lvl="0" marL="457200" rtl="0" algn="l">
              <a:spcBef>
                <a:spcPts val="0"/>
              </a:spcBef>
              <a:spcAft>
                <a:spcPts val="0"/>
              </a:spcAft>
              <a:buSzPts val="1400"/>
              <a:buChar char="-"/>
            </a:pPr>
            <a:r>
              <a:rPr lang="en-US"/>
              <a:t>Interface Python File</a:t>
            </a:r>
            <a:endParaRPr/>
          </a:p>
          <a:p>
            <a:pPr indent="-317500" lvl="0" marL="457200" rtl="0" algn="l">
              <a:spcBef>
                <a:spcPts val="0"/>
              </a:spcBef>
              <a:spcAft>
                <a:spcPts val="0"/>
              </a:spcAft>
              <a:buSzPts val="1400"/>
              <a:buChar char="-"/>
            </a:pPr>
            <a:r>
              <a:rPr lang="en-US"/>
              <a:t>Logging Configuration</a:t>
            </a:r>
            <a:endParaRPr/>
          </a:p>
          <a:p>
            <a:pPr indent="-317500" lvl="0" marL="457200" rtl="0" algn="l">
              <a:spcBef>
                <a:spcPts val="0"/>
              </a:spcBef>
              <a:spcAft>
                <a:spcPts val="0"/>
              </a:spcAft>
              <a:buSzPts val="1400"/>
              <a:buChar char="-"/>
            </a:pPr>
            <a:r>
              <a:rPr lang="en-US"/>
              <a:t>NVMe &amp; </a:t>
            </a:r>
            <a:r>
              <a:rPr lang="en-US"/>
              <a:t>TLA Parser</a:t>
            </a:r>
            <a:endParaRPr/>
          </a:p>
          <a:p>
            <a:pPr indent="-317500" lvl="0" marL="457200" rtl="0" algn="l">
              <a:spcBef>
                <a:spcPts val="0"/>
              </a:spcBef>
              <a:spcAft>
                <a:spcPts val="0"/>
              </a:spcAft>
              <a:buSzPts val="1400"/>
              <a:buChar char="-"/>
            </a:pPr>
            <a:r>
              <a:rPr lang="en-US"/>
              <a:t>Testing (Unit and Regression)</a:t>
            </a:r>
            <a:endParaRPr/>
          </a:p>
          <a:p>
            <a:pPr indent="-317500" lvl="0" marL="457200" rtl="0" algn="l">
              <a:spcBef>
                <a:spcPts val="0"/>
              </a:spcBef>
              <a:spcAft>
                <a:spcPts val="0"/>
              </a:spcAft>
              <a:buSzPts val="1400"/>
              <a:buChar char="-"/>
            </a:pPr>
            <a:r>
              <a:rPr lang="en-US"/>
              <a:t>PlusPy Modifications</a:t>
            </a:r>
            <a:endParaRPr/>
          </a:p>
          <a:p>
            <a:pPr indent="0" lvl="0" marL="0" rtl="0" algn="l">
              <a:spcBef>
                <a:spcPts val="0"/>
              </a:spcBef>
              <a:spcAft>
                <a:spcPts val="0"/>
              </a:spcAft>
              <a:buNone/>
            </a:pPr>
            <a:r>
              <a:rPr lang="en-US"/>
              <a:t>Testing will last throughout the entire project so that we can deliver a complete product to our client.</a:t>
            </a:r>
            <a:endParaRPr/>
          </a:p>
        </p:txBody>
      </p:sp>
      <p:sp>
        <p:nvSpPr>
          <p:cNvPr id="202" name="Google Shape;20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Charles</a:t>
            </a:r>
            <a:endParaRPr/>
          </a:p>
        </p:txBody>
      </p:sp>
      <p:sp>
        <p:nvSpPr>
          <p:cNvPr id="213" name="Google Shape;21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2" name="Google Shape;222;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Charles?</a:t>
            </a:r>
            <a:endParaRPr/>
          </a:p>
        </p:txBody>
      </p:sp>
      <p:sp>
        <p:nvSpPr>
          <p:cNvPr id="223" name="Google Shape;223;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14fde89c2c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g314fde89c2c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100"/>
              <a:buNone/>
            </a:pPr>
            <a:r>
              <a:rPr lang="en-US" sz="1100">
                <a:latin typeface="Arial"/>
                <a:ea typeface="Arial"/>
                <a:cs typeface="Arial"/>
                <a:sym typeface="Arial"/>
              </a:rPr>
              <a:t>Explain how the business works and how it would go about testing/validating nvme ssds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Chas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SSD PCIe speeds has been rapidly growing, between the last two generations the speed have almost doubled.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This is a great thing for everyone. It means faster boot times for a computer and faster times program load times.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However, with each new generation there comes the challenges of developing new products.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There is a lot of development that is needed for each new SSD and along with that comes a lot of testing to make sure that the ssds are actually working properly.</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Explain what is deficient about current testing/validation process</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Charles D.</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US" sz="1100">
                <a:latin typeface="Arial"/>
                <a:ea typeface="Arial"/>
                <a:cs typeface="Arial"/>
                <a:sym typeface="Arial"/>
              </a:rPr>
              <a:t>Talk about file management being faster.</a:t>
            </a:r>
            <a:endParaRPr sz="1100">
              <a:latin typeface="Arial"/>
              <a:ea typeface="Arial"/>
              <a:cs typeface="Arial"/>
              <a:sym typeface="Arial"/>
            </a:endParaRPr>
          </a:p>
          <a:p>
            <a:pPr indent="-298450" lvl="1" marL="914400" rtl="0" algn="l">
              <a:spcBef>
                <a:spcPts val="0"/>
              </a:spcBef>
              <a:spcAft>
                <a:spcPts val="0"/>
              </a:spcAft>
              <a:buSzPts val="1100"/>
              <a:buFont typeface="Arial"/>
              <a:buChar char="-"/>
            </a:pPr>
            <a:r>
              <a:rPr lang="en-US" sz="1100">
                <a:latin typeface="Arial"/>
                <a:ea typeface="Arial"/>
                <a:cs typeface="Arial"/>
                <a:sym typeface="Arial"/>
              </a:rPr>
              <a:t>This leads to faster file loading and saving.</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US" sz="1100">
                <a:latin typeface="Arial"/>
                <a:ea typeface="Arial"/>
                <a:cs typeface="Arial"/>
                <a:sym typeface="Arial"/>
              </a:rPr>
              <a:t>Since SSDs are getting faster, this leads to less stability.</a:t>
            </a:r>
            <a:endParaRPr sz="1100">
              <a:latin typeface="Arial"/>
              <a:ea typeface="Arial"/>
              <a:cs typeface="Arial"/>
              <a:sym typeface="Arial"/>
            </a:endParaRPr>
          </a:p>
          <a:p>
            <a:pPr indent="-298450" lvl="1" marL="914400" rtl="0" algn="l">
              <a:spcBef>
                <a:spcPts val="0"/>
              </a:spcBef>
              <a:spcAft>
                <a:spcPts val="0"/>
              </a:spcAft>
              <a:buSzPts val="1100"/>
              <a:buFont typeface="Arial"/>
              <a:buChar char="-"/>
            </a:pPr>
            <a:r>
              <a:rPr lang="en-US" sz="1100">
                <a:latin typeface="Arial"/>
                <a:ea typeface="Arial"/>
                <a:cs typeface="Arial"/>
                <a:sym typeface="Arial"/>
              </a:rPr>
              <a:t>With this, there is a need for better and thorough testing.</a:t>
            </a:r>
            <a:endParaRPr sz="1100">
              <a:latin typeface="Arial"/>
              <a:ea typeface="Arial"/>
              <a:cs typeface="Arial"/>
              <a:sym typeface="Arial"/>
            </a:endParaRPr>
          </a:p>
        </p:txBody>
      </p:sp>
      <p:sp>
        <p:nvSpPr>
          <p:cNvPr id="97" name="Google Shape;97;g314fde89c2c_0_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3ab5d5e9d5_0_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3ab5d5e9d5_0_2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368300" lvl="0" marL="457200" rtl="0" algn="l">
              <a:spcBef>
                <a:spcPts val="0"/>
              </a:spcBef>
              <a:spcAft>
                <a:spcPts val="0"/>
              </a:spcAft>
              <a:buSzPts val="2200"/>
              <a:buChar char="●"/>
            </a:pPr>
            <a:r>
              <a:rPr lang="en-US" sz="2000"/>
              <a:t>This is the current testing workflow</a:t>
            </a:r>
            <a:endParaRPr sz="2000"/>
          </a:p>
          <a:p>
            <a:pPr indent="0" lvl="0" marL="0" rtl="0" algn="l">
              <a:spcBef>
                <a:spcPts val="0"/>
              </a:spcBef>
              <a:spcAft>
                <a:spcPts val="0"/>
              </a:spcAft>
              <a:buNone/>
            </a:pPr>
            <a:r>
              <a:rPr lang="en-US" sz="2000"/>
              <a:t>individual testers use a test design, which includes the individual test cases and </a:t>
            </a:r>
            <a:r>
              <a:rPr lang="en-US" sz="2000"/>
              <a:t>the expected output after the command is </a:t>
            </a:r>
            <a:r>
              <a:rPr lang="en-US" sz="2000"/>
              <a:t>run.</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a:t>an output is created after the command is run on the NVMe CLI which is analized by the tester.</a:t>
            </a:r>
            <a:endParaRPr sz="2000"/>
          </a:p>
          <a:p>
            <a:pPr indent="0" lvl="0" marL="0" rtl="0" algn="l">
              <a:spcBef>
                <a:spcPts val="0"/>
              </a:spcBef>
              <a:spcAft>
                <a:spcPts val="0"/>
              </a:spcAft>
              <a:buNone/>
            </a:pPr>
            <a:r>
              <a:rPr lang="en-US" sz="2000"/>
              <a:t>this information is used to update the device if errors are found.</a:t>
            </a:r>
            <a:endParaRPr sz="2000"/>
          </a:p>
          <a:p>
            <a:pPr indent="0" lvl="0" marL="0" rtl="0" algn="l">
              <a:spcBef>
                <a:spcPts val="0"/>
              </a:spcBef>
              <a:spcAft>
                <a:spcPts val="0"/>
              </a:spcAft>
              <a:buNone/>
            </a:pPr>
            <a:r>
              <a:rPr lang="en-US" sz="2000"/>
              <a:t>changes are then made to the test design if needed</a:t>
            </a:r>
            <a:endParaRPr sz="2000"/>
          </a:p>
        </p:txBody>
      </p:sp>
      <p:sp>
        <p:nvSpPr>
          <p:cNvPr id="113" name="Google Shape;113;g33ab5d5e9d5_0_2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3ab5d5e9d5_0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3ab5d5e9d5_0_4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355600" lvl="0" marL="457200" rtl="0" algn="l">
              <a:spcBef>
                <a:spcPts val="0"/>
              </a:spcBef>
              <a:spcAft>
                <a:spcPts val="0"/>
              </a:spcAft>
              <a:buSzPts val="2000"/>
              <a:buChar char="●"/>
            </a:pPr>
            <a:r>
              <a:rPr lang="en-US" sz="2000"/>
              <a:t>problems with this method</a:t>
            </a:r>
            <a:endParaRPr sz="2000"/>
          </a:p>
          <a:p>
            <a:pPr indent="0" lvl="0" marL="0" rtl="0" algn="l">
              <a:spcBef>
                <a:spcPts val="0"/>
              </a:spcBef>
              <a:spcAft>
                <a:spcPts val="0"/>
              </a:spcAft>
              <a:buNone/>
            </a:pPr>
            <a:r>
              <a:rPr lang="en-US" sz="2000"/>
              <a:t>test design is fixed during any given cycle, prevents adaptability in one testing iteration</a:t>
            </a:r>
            <a:endParaRPr sz="2000"/>
          </a:p>
          <a:p>
            <a:pPr indent="0" lvl="0" marL="0" rtl="0" algn="l">
              <a:spcBef>
                <a:spcPts val="0"/>
              </a:spcBef>
              <a:spcAft>
                <a:spcPts val="0"/>
              </a:spcAft>
              <a:buNone/>
            </a:pPr>
            <a:r>
              <a:rPr lang="en-US" sz="2000"/>
              <a:t>tests are created manually and run individually.  This is time consuming and edge cases are often missed</a:t>
            </a:r>
            <a:endParaRPr sz="2000"/>
          </a:p>
        </p:txBody>
      </p:sp>
      <p:sp>
        <p:nvSpPr>
          <p:cNvPr id="121" name="Google Shape;121;g33ab5d5e9d5_0_4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3ab5d5e9d5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3ab5d5e9d5_0_3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2000"/>
              <a:t>our project will improve the test design, and execution phases of this testing cycle.</a:t>
            </a:r>
            <a:endParaRPr sz="2000"/>
          </a:p>
        </p:txBody>
      </p:sp>
      <p:sp>
        <p:nvSpPr>
          <p:cNvPr id="129" name="Google Shape;129;g33ab5d5e9d5_0_3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314fde89c2c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6" name="Google Shape;136;g314fde89c2c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Font typeface="Arial"/>
              <a:buNone/>
            </a:pPr>
            <a:r>
              <a:rPr lang="en-US" sz="2400"/>
              <a:t>Carter:</a:t>
            </a:r>
            <a:br>
              <a:rPr lang="en-US" sz="2400"/>
            </a:br>
            <a:r>
              <a:rPr lang="en-US" sz="2400"/>
              <a:t>in order to do this we will take a generative approach to ssd testing and validation</a:t>
            </a:r>
            <a:endParaRPr sz="2400"/>
          </a:p>
          <a:p>
            <a:pPr indent="0" lvl="0" marL="0" rtl="0" algn="l">
              <a:spcBef>
                <a:spcPts val="0"/>
              </a:spcBef>
              <a:spcAft>
                <a:spcPts val="0"/>
              </a:spcAft>
              <a:buClr>
                <a:schemeClr val="dk1"/>
              </a:buClr>
              <a:buFont typeface="Arial"/>
              <a:buNone/>
            </a:pPr>
            <a:r>
              <a:t/>
            </a:r>
            <a:endParaRPr sz="2400"/>
          </a:p>
          <a:p>
            <a:pPr indent="0" lvl="0" marL="0" rtl="0" algn="l">
              <a:spcBef>
                <a:spcPts val="0"/>
              </a:spcBef>
              <a:spcAft>
                <a:spcPts val="0"/>
              </a:spcAft>
              <a:buClr>
                <a:schemeClr val="dk1"/>
              </a:buClr>
              <a:buFont typeface="Arial"/>
              <a:buNone/>
            </a:pPr>
            <a:r>
              <a:rPr lang="en-US" sz="2400"/>
              <a:t>Our program will Generate a random test key or allow the user to provide their own.  This allows for randomized and repeated tests, ensuing errors can be replicated and bugs have been removed</a:t>
            </a:r>
            <a:endParaRPr sz="2400"/>
          </a:p>
          <a:p>
            <a:pPr indent="0" lvl="0" marL="0" rtl="0" algn="l">
              <a:spcBef>
                <a:spcPts val="0"/>
              </a:spcBef>
              <a:spcAft>
                <a:spcPts val="0"/>
              </a:spcAft>
              <a:buClr>
                <a:schemeClr val="dk1"/>
              </a:buClr>
              <a:buFont typeface="Arial"/>
              <a:buNone/>
            </a:pPr>
            <a:r>
              <a:t/>
            </a:r>
            <a:endParaRPr sz="2400"/>
          </a:p>
          <a:p>
            <a:pPr indent="0" lvl="0" marL="0" rtl="0" algn="l">
              <a:spcBef>
                <a:spcPts val="0"/>
              </a:spcBef>
              <a:spcAft>
                <a:spcPts val="0"/>
              </a:spcAft>
              <a:buClr>
                <a:schemeClr val="dk1"/>
              </a:buClr>
              <a:buFont typeface="Arial"/>
              <a:buNone/>
            </a:pPr>
            <a:r>
              <a:rPr lang="en-US" sz="2400"/>
              <a:t>Each test will iterate through all possible states provided by the TLA+ file according to the test key</a:t>
            </a:r>
            <a:endParaRPr sz="2400"/>
          </a:p>
          <a:p>
            <a:pPr indent="0" lvl="0" marL="0" rtl="0" algn="l">
              <a:spcBef>
                <a:spcPts val="0"/>
              </a:spcBef>
              <a:spcAft>
                <a:spcPts val="0"/>
              </a:spcAft>
              <a:buClr>
                <a:schemeClr val="dk1"/>
              </a:buClr>
              <a:buFont typeface="Arial"/>
              <a:buNone/>
            </a:pPr>
            <a:r>
              <a:t/>
            </a:r>
            <a:endParaRPr sz="2400"/>
          </a:p>
          <a:p>
            <a:pPr indent="0" lvl="0" marL="0" rtl="0" algn="l">
              <a:spcBef>
                <a:spcPts val="0"/>
              </a:spcBef>
              <a:spcAft>
                <a:spcPts val="0"/>
              </a:spcAft>
              <a:buClr>
                <a:schemeClr val="dk1"/>
              </a:buClr>
              <a:buFont typeface="Arial"/>
              <a:buNone/>
            </a:pPr>
            <a:r>
              <a:rPr lang="en-US" sz="2400"/>
              <a:t>using a Python translation file, the program will translate the TLA+ states and transitions into NVMe CLI Commands</a:t>
            </a:r>
            <a:endParaRPr sz="2400"/>
          </a:p>
          <a:p>
            <a:pPr indent="0" lvl="0" marL="0" rtl="0" algn="l">
              <a:spcBef>
                <a:spcPts val="0"/>
              </a:spcBef>
              <a:spcAft>
                <a:spcPts val="0"/>
              </a:spcAft>
              <a:buClr>
                <a:schemeClr val="dk1"/>
              </a:buClr>
              <a:buFont typeface="Arial"/>
              <a:buNone/>
            </a:pPr>
            <a:r>
              <a:t/>
            </a:r>
            <a:endParaRPr sz="2400"/>
          </a:p>
          <a:p>
            <a:pPr indent="0" lvl="0" marL="0" rtl="0" algn="l">
              <a:spcBef>
                <a:spcPts val="0"/>
              </a:spcBef>
              <a:spcAft>
                <a:spcPts val="0"/>
              </a:spcAft>
              <a:buClr>
                <a:schemeClr val="dk1"/>
              </a:buClr>
              <a:buFont typeface="Arial"/>
              <a:buNone/>
            </a:pPr>
            <a:r>
              <a:rPr lang="en-US" sz="2400"/>
              <a:t>the program will then execute these commands and send the output to a txt file for review by the tester</a:t>
            </a:r>
            <a:endParaRPr sz="2400"/>
          </a:p>
          <a:p>
            <a:pPr indent="0" lvl="0" marL="0" rtl="0" algn="l">
              <a:spcBef>
                <a:spcPts val="0"/>
              </a:spcBef>
              <a:spcAft>
                <a:spcPts val="0"/>
              </a:spcAft>
              <a:buClr>
                <a:schemeClr val="dk1"/>
              </a:buClr>
              <a:buFont typeface="Arial"/>
              <a:buNone/>
            </a:pPr>
            <a:r>
              <a:t/>
            </a:r>
            <a:endParaRPr sz="2400"/>
          </a:p>
          <a:p>
            <a:pPr indent="0" lvl="0" marL="0" rtl="0" algn="l">
              <a:spcBef>
                <a:spcPts val="0"/>
              </a:spcBef>
              <a:spcAft>
                <a:spcPts val="0"/>
              </a:spcAft>
              <a:buClr>
                <a:schemeClr val="dk1"/>
              </a:buClr>
              <a:buFont typeface="Arial"/>
              <a:buNone/>
            </a:pPr>
            <a:r>
              <a:rPr lang="en-US" sz="2400"/>
              <a:t>the result is a much more fault tolerant, and reliable product</a:t>
            </a:r>
            <a:endParaRPr/>
          </a:p>
        </p:txBody>
      </p:sp>
      <p:sp>
        <p:nvSpPr>
          <p:cNvPr id="137" name="Google Shape;137;g314fde89c2c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323ef83dfd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g3323ef83dfd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Chas</a:t>
            </a:r>
            <a:endParaRPr/>
          </a:p>
        </p:txBody>
      </p:sp>
      <p:sp>
        <p:nvSpPr>
          <p:cNvPr id="150" name="Google Shape;150;g3323ef83dfd_0_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3ab5d5e9d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33ab5d5e9d5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g33ab5d5e9d5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331606a2d08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331606a2d08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Connor + Carter</a:t>
            </a:r>
            <a:endParaRPr/>
          </a:p>
          <a:p>
            <a:pPr indent="0" lvl="0" marL="0" rtl="0" algn="l">
              <a:lnSpc>
                <a:spcPct val="115000"/>
              </a:lnSpc>
              <a:spcBef>
                <a:spcPts val="0"/>
              </a:spcBef>
              <a:spcAft>
                <a:spcPts val="0"/>
              </a:spcAft>
              <a:buNone/>
            </a:pPr>
            <a:r>
              <a:rPr lang="en-US" sz="2300"/>
              <a:t>Another set of difficulties come with TLA+</a:t>
            </a:r>
            <a:br>
              <a:rPr lang="en-US" sz="2300"/>
            </a:br>
            <a:r>
              <a:rPr lang="en-US" sz="2300"/>
              <a:t>The main difficulty with TLA+ is its </a:t>
            </a:r>
            <a:r>
              <a:rPr lang="en-US" sz="2300"/>
              <a:t>mathematical nature. </a:t>
            </a:r>
            <a:endParaRPr sz="2300"/>
          </a:p>
          <a:p>
            <a:pPr indent="0" lvl="0" marL="0" rtl="0" algn="l">
              <a:lnSpc>
                <a:spcPct val="115000"/>
              </a:lnSpc>
              <a:spcBef>
                <a:spcPts val="0"/>
              </a:spcBef>
              <a:spcAft>
                <a:spcPts val="0"/>
              </a:spcAft>
              <a:buNone/>
            </a:pPr>
            <a:r>
              <a:rPr lang="en-US" sz="2300"/>
              <a:t>This leads to a very different way of thinking from how one would think when programming.</a:t>
            </a:r>
            <a:endParaRPr sz="2300"/>
          </a:p>
          <a:p>
            <a:pPr indent="0" lvl="0" marL="0" rtl="0" algn="l">
              <a:lnSpc>
                <a:spcPct val="115000"/>
              </a:lnSpc>
              <a:spcBef>
                <a:spcPts val="0"/>
              </a:spcBef>
              <a:spcAft>
                <a:spcPts val="0"/>
              </a:spcAft>
              <a:buNone/>
            </a:pPr>
            <a:r>
              <a:rPr lang="en-US" sz="2300"/>
              <a:t>instead of following a singular flow, TLA+ creates a state graph that will be exhaustively searched, meaning all possible states in all possible orders will be explored to ensure the state graph has been </a:t>
            </a:r>
            <a:r>
              <a:rPr lang="en-US" sz="2300"/>
              <a:t>thoroughly</a:t>
            </a:r>
            <a:r>
              <a:rPr lang="en-US" sz="2300"/>
              <a:t> traversed.</a:t>
            </a:r>
            <a:endParaRPr sz="2300"/>
          </a:p>
          <a:p>
            <a:pPr indent="0" lvl="0" marL="0" rtl="0" algn="l">
              <a:lnSpc>
                <a:spcPct val="115000"/>
              </a:lnSpc>
              <a:spcBef>
                <a:spcPts val="0"/>
              </a:spcBef>
              <a:spcAft>
                <a:spcPts val="0"/>
              </a:spcAft>
              <a:buNone/>
            </a:pPr>
            <a:r>
              <a:t/>
            </a:r>
            <a:endParaRPr sz="2300"/>
          </a:p>
          <a:p>
            <a:pPr indent="0" lvl="0" marL="0" rtl="0" algn="l">
              <a:lnSpc>
                <a:spcPct val="115000"/>
              </a:lnSpc>
              <a:spcBef>
                <a:spcPts val="0"/>
              </a:spcBef>
              <a:spcAft>
                <a:spcPts val="0"/>
              </a:spcAft>
              <a:buNone/>
            </a:pPr>
            <a:r>
              <a:rPr lang="en-US" sz="2300"/>
              <a:t>Another challenge is that we need a complete understanding of the command being modeled, including the possible states.</a:t>
            </a:r>
            <a:endParaRPr sz="2300"/>
          </a:p>
          <a:p>
            <a:pPr indent="0" lvl="0" marL="0" rtl="0" algn="l">
              <a:lnSpc>
                <a:spcPct val="115000"/>
              </a:lnSpc>
              <a:spcBef>
                <a:spcPts val="0"/>
              </a:spcBef>
              <a:spcAft>
                <a:spcPts val="0"/>
              </a:spcAft>
              <a:buNone/>
            </a:pPr>
            <a:r>
              <a:rPr lang="en-US" sz="2300"/>
              <a:t>this ensures that the entire command is modeled and all states are present so that the test is accurate to the real </a:t>
            </a:r>
            <a:r>
              <a:rPr lang="en-US" sz="2300"/>
              <a:t>world</a:t>
            </a:r>
            <a:r>
              <a:rPr lang="en-US" sz="2300"/>
              <a:t>.</a:t>
            </a:r>
            <a:endParaRPr sz="2300"/>
          </a:p>
          <a:p>
            <a:pPr indent="0" lvl="0" marL="0" rtl="0" algn="l">
              <a:lnSpc>
                <a:spcPct val="115000"/>
              </a:lnSpc>
              <a:spcBef>
                <a:spcPts val="0"/>
              </a:spcBef>
              <a:spcAft>
                <a:spcPts val="0"/>
              </a:spcAft>
              <a:buNone/>
            </a:pPr>
            <a:r>
              <a:t/>
            </a:r>
            <a:endParaRPr sz="2300"/>
          </a:p>
          <a:p>
            <a:pPr indent="0" lvl="0" marL="0" rtl="0" algn="l">
              <a:lnSpc>
                <a:spcPct val="115000"/>
              </a:lnSpc>
              <a:spcBef>
                <a:spcPts val="0"/>
              </a:spcBef>
              <a:spcAft>
                <a:spcPts val="0"/>
              </a:spcAft>
              <a:buNone/>
            </a:pPr>
            <a:r>
              <a:rPr lang="en-US" sz="2300"/>
              <a:t>the last challenge is that TLA+ requires a lot of time and patience to understand and build the specification.</a:t>
            </a:r>
            <a:endParaRPr sz="2300"/>
          </a:p>
          <a:p>
            <a:pPr indent="0" lvl="0" marL="0" rtl="0" algn="l">
              <a:lnSpc>
                <a:spcPct val="115000"/>
              </a:lnSpc>
              <a:spcBef>
                <a:spcPts val="0"/>
              </a:spcBef>
              <a:spcAft>
                <a:spcPts val="0"/>
              </a:spcAft>
              <a:buNone/>
            </a:pPr>
            <a:r>
              <a:rPr lang="en-US" sz="2300"/>
              <a:t>The NVMe specification spreads several documents and combined are over 900 pages of </a:t>
            </a:r>
            <a:r>
              <a:rPr lang="en-US" sz="2300"/>
              <a:t>densely</a:t>
            </a:r>
            <a:r>
              <a:rPr lang="en-US" sz="2300"/>
              <a:t> worded technical information.</a:t>
            </a:r>
            <a:endParaRPr sz="2300"/>
          </a:p>
          <a:p>
            <a:pPr indent="0" lvl="0" marL="0" rtl="0" algn="l">
              <a:lnSpc>
                <a:spcPct val="115000"/>
              </a:lnSpc>
              <a:spcBef>
                <a:spcPts val="0"/>
              </a:spcBef>
              <a:spcAft>
                <a:spcPts val="0"/>
              </a:spcAft>
              <a:buNone/>
            </a:pPr>
            <a:r>
              <a:rPr lang="en-US" sz="2300"/>
              <a:t>Taking the time to </a:t>
            </a:r>
            <a:r>
              <a:rPr lang="en-US" sz="2300"/>
              <a:t>thoroughly</a:t>
            </a:r>
            <a:r>
              <a:rPr lang="en-US" sz="2300"/>
              <a:t> understand the specification of the commands we are implementing is required to re-create the commands in TLA+. This ensures they accurately represent the real world command</a:t>
            </a:r>
            <a:endParaRPr sz="2300"/>
          </a:p>
        </p:txBody>
      </p:sp>
      <p:sp>
        <p:nvSpPr>
          <p:cNvPr id="191" name="Google Shape;191;g331606a2d08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600">
                <a:solidFill>
                  <a:schemeClr val="dk1"/>
                </a:solidFill>
              </a:defRPr>
            </a:lvl1pPr>
            <a:lvl2pPr indent="0" lvl="1" marL="0" algn="r">
              <a:spcBef>
                <a:spcPts val="0"/>
              </a:spcBef>
              <a:buNone/>
              <a:defRPr sz="1600">
                <a:solidFill>
                  <a:schemeClr val="dk1"/>
                </a:solidFill>
              </a:defRPr>
            </a:lvl2pPr>
            <a:lvl3pPr indent="0" lvl="2" marL="0" algn="r">
              <a:spcBef>
                <a:spcPts val="0"/>
              </a:spcBef>
              <a:buNone/>
              <a:defRPr sz="1600">
                <a:solidFill>
                  <a:schemeClr val="dk1"/>
                </a:solidFill>
              </a:defRPr>
            </a:lvl3pPr>
            <a:lvl4pPr indent="0" lvl="3" marL="0" algn="r">
              <a:spcBef>
                <a:spcPts val="0"/>
              </a:spcBef>
              <a:buNone/>
              <a:defRPr sz="1600">
                <a:solidFill>
                  <a:schemeClr val="dk1"/>
                </a:solidFill>
              </a:defRPr>
            </a:lvl4pPr>
            <a:lvl5pPr indent="0" lvl="4" marL="0" algn="r">
              <a:spcBef>
                <a:spcPts val="0"/>
              </a:spcBef>
              <a:buNone/>
              <a:defRPr sz="1600">
                <a:solidFill>
                  <a:schemeClr val="dk1"/>
                </a:solidFill>
              </a:defRPr>
            </a:lvl5pPr>
            <a:lvl6pPr indent="0" lvl="5" marL="0" algn="r">
              <a:spcBef>
                <a:spcPts val="0"/>
              </a:spcBef>
              <a:buNone/>
              <a:defRPr sz="1600">
                <a:solidFill>
                  <a:schemeClr val="dk1"/>
                </a:solidFill>
              </a:defRPr>
            </a:lvl6pPr>
            <a:lvl7pPr indent="0" lvl="6" marL="0" algn="r">
              <a:spcBef>
                <a:spcPts val="0"/>
              </a:spcBef>
              <a:buNone/>
              <a:defRPr sz="1600">
                <a:solidFill>
                  <a:schemeClr val="dk1"/>
                </a:solidFill>
              </a:defRPr>
            </a:lvl7pPr>
            <a:lvl8pPr indent="0" lvl="7" marL="0" algn="r">
              <a:spcBef>
                <a:spcPts val="0"/>
              </a:spcBef>
              <a:buNone/>
              <a:defRPr sz="1600">
                <a:solidFill>
                  <a:schemeClr val="dk1"/>
                </a:solidFill>
              </a:defRPr>
            </a:lvl8pPr>
            <a:lvl9pPr indent="0" lvl="8" marL="0" algn="r">
              <a:spcBef>
                <a:spcPts val="0"/>
              </a:spcBef>
              <a:buNone/>
              <a:defRPr sz="1600">
                <a:solidFill>
                  <a:schemeClr val="dk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7.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5.png"/><Relationship Id="rId4" Type="http://schemas.openxmlformats.org/officeDocument/2006/relationships/image" Target="../media/image1.png"/><Relationship Id="rId5"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5.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6.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5.png"/><Relationship Id="rId4" Type="http://schemas.openxmlformats.org/officeDocument/2006/relationships/image" Target="../media/image1.png"/><Relationship Id="rId5"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3.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5.png"/><Relationship Id="rId4" Type="http://schemas.openxmlformats.org/officeDocument/2006/relationships/image" Target="../media/image1.png"/><Relationship Id="rId5"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5.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7.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3"/>
          <p:cNvPicPr preferRelativeResize="0"/>
          <p:nvPr/>
        </p:nvPicPr>
        <p:blipFill rotWithShape="1">
          <a:blip r:embed="rId3">
            <a:alphaModFix/>
          </a:blip>
          <a:srcRect b="0" l="0" r="0" t="0"/>
          <a:stretch/>
        </p:blipFill>
        <p:spPr>
          <a:xfrm>
            <a:off x="6350" y="0"/>
            <a:ext cx="12179300" cy="6858000"/>
          </a:xfrm>
          <a:prstGeom prst="rect">
            <a:avLst/>
          </a:prstGeom>
          <a:noFill/>
          <a:ln>
            <a:noFill/>
          </a:ln>
        </p:spPr>
      </p:pic>
      <p:pic>
        <p:nvPicPr>
          <p:cNvPr descr="NAU: Northern Arizona University." id="90" name="Google Shape;90;p13"/>
          <p:cNvPicPr preferRelativeResize="0"/>
          <p:nvPr/>
        </p:nvPicPr>
        <p:blipFill rotWithShape="1">
          <a:blip r:embed="rId4">
            <a:alphaModFix/>
          </a:blip>
          <a:srcRect b="0" l="0" r="0" t="0"/>
          <a:stretch/>
        </p:blipFill>
        <p:spPr>
          <a:xfrm>
            <a:off x="2840654" y="6128071"/>
            <a:ext cx="6510693" cy="322793"/>
          </a:xfrm>
          <a:prstGeom prst="rect">
            <a:avLst/>
          </a:prstGeom>
          <a:noFill/>
          <a:ln>
            <a:noFill/>
          </a:ln>
        </p:spPr>
      </p:pic>
      <p:sp>
        <p:nvSpPr>
          <p:cNvPr id="91" name="Google Shape;91;p13"/>
          <p:cNvSpPr txBox="1"/>
          <p:nvPr/>
        </p:nvSpPr>
        <p:spPr>
          <a:xfrm>
            <a:off x="2968750" y="3430525"/>
            <a:ext cx="6510600" cy="12006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Font typeface="Arial"/>
              <a:buNone/>
            </a:pPr>
            <a:r>
              <a:rPr b="1" lang="en-US" sz="3600">
                <a:solidFill>
                  <a:schemeClr val="lt1"/>
                </a:solidFill>
              </a:rPr>
              <a:t>C</a:t>
            </a:r>
            <a:r>
              <a:rPr lang="en-US" sz="3600">
                <a:solidFill>
                  <a:schemeClr val="lt1"/>
                </a:solidFill>
              </a:rPr>
              <a:t>harles, </a:t>
            </a:r>
            <a:r>
              <a:rPr b="1" lang="en-US" sz="3600">
                <a:solidFill>
                  <a:schemeClr val="lt1"/>
                </a:solidFill>
              </a:rPr>
              <a:t>C</a:t>
            </a:r>
            <a:r>
              <a:rPr lang="en-US" sz="3600">
                <a:solidFill>
                  <a:schemeClr val="lt1"/>
                </a:solidFill>
              </a:rPr>
              <a:t>has, </a:t>
            </a:r>
            <a:r>
              <a:rPr b="1" lang="en-US" sz="3600">
                <a:solidFill>
                  <a:schemeClr val="lt1"/>
                </a:solidFill>
              </a:rPr>
              <a:t>C</a:t>
            </a:r>
            <a:r>
              <a:rPr lang="en-US" sz="3600">
                <a:solidFill>
                  <a:schemeClr val="lt1"/>
                </a:solidFill>
              </a:rPr>
              <a:t>onnor, </a:t>
            </a:r>
            <a:r>
              <a:rPr b="1" lang="en-US" sz="3600">
                <a:solidFill>
                  <a:schemeClr val="lt1"/>
                </a:solidFill>
              </a:rPr>
              <a:t>C</a:t>
            </a:r>
            <a:r>
              <a:rPr lang="en-US" sz="3600">
                <a:solidFill>
                  <a:schemeClr val="lt1"/>
                </a:solidFill>
              </a:rPr>
              <a:t>arter</a:t>
            </a:r>
            <a:endParaRPr sz="36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3600">
              <a:solidFill>
                <a:srgbClr val="FFFFFF"/>
              </a:solidFill>
            </a:endParaRPr>
          </a:p>
        </p:txBody>
      </p:sp>
      <p:sp>
        <p:nvSpPr>
          <p:cNvPr id="92" name="Google Shape;92;p13"/>
          <p:cNvSpPr txBox="1"/>
          <p:nvPr/>
        </p:nvSpPr>
        <p:spPr>
          <a:xfrm>
            <a:off x="1058400" y="1063225"/>
            <a:ext cx="10075200" cy="2367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lang="en-US" sz="7200">
                <a:solidFill>
                  <a:srgbClr val="F8B700"/>
                </a:solidFill>
              </a:rPr>
              <a:t>Team 4 </a:t>
            </a:r>
            <a:br>
              <a:rPr b="1" lang="en-US" sz="7200">
                <a:solidFill>
                  <a:srgbClr val="F8B700"/>
                </a:solidFill>
              </a:rPr>
            </a:br>
            <a:r>
              <a:rPr b="1" lang="en-US" sz="7200">
                <a:solidFill>
                  <a:srgbClr val="F8B700"/>
                </a:solidFill>
              </a:rPr>
              <a:t>“SSDynamics” </a:t>
            </a:r>
            <a:endParaRPr sz="4000">
              <a:solidFill>
                <a:srgbClr val="F8B700"/>
              </a:solidFill>
              <a:latin typeface="Calibri"/>
              <a:ea typeface="Calibri"/>
              <a:cs typeface="Calibri"/>
              <a:sym typeface="Calibri"/>
            </a:endParaRPr>
          </a:p>
        </p:txBody>
      </p:sp>
      <p:sp>
        <p:nvSpPr>
          <p:cNvPr id="93" name="Google Shape;93;p1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id="204" name="Google Shape;204;p22"/>
          <p:cNvPicPr preferRelativeResize="0"/>
          <p:nvPr/>
        </p:nvPicPr>
        <p:blipFill rotWithShape="1">
          <a:blip r:embed="rId3">
            <a:alphaModFix/>
          </a:blip>
          <a:srcRect b="0" l="0" r="0" t="0"/>
          <a:stretch/>
        </p:blipFill>
        <p:spPr>
          <a:xfrm>
            <a:off x="6350" y="0"/>
            <a:ext cx="12179300" cy="1879600"/>
          </a:xfrm>
          <a:prstGeom prst="rect">
            <a:avLst/>
          </a:prstGeom>
          <a:noFill/>
          <a:ln>
            <a:noFill/>
          </a:ln>
        </p:spPr>
      </p:pic>
      <p:sp>
        <p:nvSpPr>
          <p:cNvPr id="205" name="Google Shape;205;p22"/>
          <p:cNvSpPr txBox="1"/>
          <p:nvPr>
            <p:ph type="title"/>
          </p:nvPr>
        </p:nvSpPr>
        <p:spPr>
          <a:xfrm>
            <a:off x="833405" y="401433"/>
            <a:ext cx="10515600" cy="70491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Schedule</a:t>
            </a:r>
            <a:endParaRPr sz="5400">
              <a:solidFill>
                <a:schemeClr val="lt1"/>
              </a:solidFill>
            </a:endParaRPr>
          </a:p>
        </p:txBody>
      </p:sp>
      <p:sp>
        <p:nvSpPr>
          <p:cNvPr id="206" name="Google Shape;206;p22"/>
          <p:cNvSpPr txBox="1"/>
          <p:nvPr/>
        </p:nvSpPr>
        <p:spPr>
          <a:xfrm>
            <a:off x="809552" y="1738506"/>
            <a:ext cx="609865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002455"/>
              </a:buClr>
              <a:buSzPts val="2400"/>
              <a:buFont typeface="Arial"/>
              <a:buNone/>
            </a:pPr>
            <a:r>
              <a:rPr b="1" lang="en-US" sz="2400">
                <a:solidFill>
                  <a:srgbClr val="002455"/>
                </a:solidFill>
              </a:rPr>
              <a:t>Development Schedule</a:t>
            </a:r>
            <a:endParaRPr/>
          </a:p>
        </p:txBody>
      </p:sp>
      <p:sp>
        <p:nvSpPr>
          <p:cNvPr id="207" name="Google Shape;207;p22"/>
          <p:cNvSpPr txBox="1"/>
          <p:nvPr/>
        </p:nvSpPr>
        <p:spPr>
          <a:xfrm>
            <a:off x="833405" y="2272589"/>
            <a:ext cx="10623332" cy="1244871"/>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rgbClr val="003466"/>
              </a:buClr>
              <a:buSzPts val="1800"/>
              <a:buFont typeface="Arial"/>
              <a:buNone/>
            </a:pPr>
            <a:r>
              <a:rPr lang="en-US" sz="1800">
                <a:solidFill>
                  <a:srgbClr val="003466"/>
                </a:solidFill>
              </a:rPr>
              <a:t>We’ve identified six different tasks to make happen for the rest of our project’s development timeframe. There are three different focuses based on the color, which is the kind of code we are going to write.</a:t>
            </a:r>
            <a:endParaRPr/>
          </a:p>
        </p:txBody>
      </p:sp>
      <p:pic>
        <p:nvPicPr>
          <p:cNvPr id="208" name="Google Shape;208;p22"/>
          <p:cNvPicPr preferRelativeResize="0"/>
          <p:nvPr/>
        </p:nvPicPr>
        <p:blipFill rotWithShape="1">
          <a:blip r:embed="rId4">
            <a:alphaModFix/>
          </a:blip>
          <a:srcRect b="0" l="0" r="0" t="0"/>
          <a:stretch/>
        </p:blipFill>
        <p:spPr>
          <a:xfrm>
            <a:off x="3854647" y="6494801"/>
            <a:ext cx="4473115" cy="160178"/>
          </a:xfrm>
          <a:prstGeom prst="rect">
            <a:avLst/>
          </a:prstGeom>
          <a:noFill/>
          <a:ln>
            <a:noFill/>
          </a:ln>
        </p:spPr>
      </p:pic>
      <p:pic>
        <p:nvPicPr>
          <p:cNvPr id="209" name="Google Shape;209;p22"/>
          <p:cNvPicPr preferRelativeResize="0"/>
          <p:nvPr/>
        </p:nvPicPr>
        <p:blipFill rotWithShape="1">
          <a:blip r:embed="rId5">
            <a:alphaModFix/>
          </a:blip>
          <a:srcRect b="0" l="1503" r="1512" t="0"/>
          <a:stretch/>
        </p:blipFill>
        <p:spPr>
          <a:xfrm>
            <a:off x="6350" y="2984725"/>
            <a:ext cx="12179302" cy="3274626"/>
          </a:xfrm>
          <a:prstGeom prst="rect">
            <a:avLst/>
          </a:prstGeom>
          <a:noFill/>
          <a:ln>
            <a:noFill/>
          </a:ln>
        </p:spPr>
      </p:pic>
      <p:sp>
        <p:nvSpPr>
          <p:cNvPr id="210" name="Google Shape;210;p22"/>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pic>
        <p:nvPicPr>
          <p:cNvPr id="215" name="Google Shape;215;p23"/>
          <p:cNvPicPr preferRelativeResize="0"/>
          <p:nvPr/>
        </p:nvPicPr>
        <p:blipFill rotWithShape="1">
          <a:blip r:embed="rId3">
            <a:alphaModFix/>
          </a:blip>
          <a:srcRect b="0" l="0" r="0" t="0"/>
          <a:stretch/>
        </p:blipFill>
        <p:spPr>
          <a:xfrm>
            <a:off x="6350" y="0"/>
            <a:ext cx="12179300" cy="1879600"/>
          </a:xfrm>
          <a:prstGeom prst="rect">
            <a:avLst/>
          </a:prstGeom>
          <a:noFill/>
          <a:ln>
            <a:noFill/>
          </a:ln>
        </p:spPr>
      </p:pic>
      <p:sp>
        <p:nvSpPr>
          <p:cNvPr id="216" name="Google Shape;216;p23"/>
          <p:cNvSpPr txBox="1"/>
          <p:nvPr>
            <p:ph type="title"/>
          </p:nvPr>
        </p:nvSpPr>
        <p:spPr>
          <a:xfrm>
            <a:off x="833405" y="401433"/>
            <a:ext cx="10515600" cy="70491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Conclusion</a:t>
            </a:r>
            <a:endParaRPr sz="5400">
              <a:solidFill>
                <a:schemeClr val="lt1"/>
              </a:solidFill>
            </a:endParaRPr>
          </a:p>
        </p:txBody>
      </p:sp>
      <p:sp>
        <p:nvSpPr>
          <p:cNvPr id="217" name="Google Shape;217;p23"/>
          <p:cNvSpPr txBox="1"/>
          <p:nvPr/>
        </p:nvSpPr>
        <p:spPr>
          <a:xfrm>
            <a:off x="737950" y="2031738"/>
            <a:ext cx="10515600" cy="42069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1200"/>
              </a:spcBef>
              <a:spcAft>
                <a:spcPts val="0"/>
              </a:spcAft>
              <a:buNone/>
            </a:pPr>
            <a:r>
              <a:t/>
            </a:r>
            <a:endParaRPr sz="1800">
              <a:solidFill>
                <a:srgbClr val="003466"/>
              </a:solidFill>
            </a:endParaRPr>
          </a:p>
          <a:p>
            <a:pPr indent="-342900" lvl="0" marL="457200" marR="0" rtl="0" algn="l">
              <a:lnSpc>
                <a:spcPct val="90000"/>
              </a:lnSpc>
              <a:spcBef>
                <a:spcPts val="1200"/>
              </a:spcBef>
              <a:spcAft>
                <a:spcPts val="0"/>
              </a:spcAft>
              <a:buClr>
                <a:srgbClr val="002455"/>
              </a:buClr>
              <a:buSzPts val="1800"/>
              <a:buFont typeface="Arial"/>
              <a:buChar char="●"/>
            </a:pPr>
            <a:r>
              <a:rPr lang="en-US" sz="1800">
                <a:solidFill>
                  <a:srgbClr val="003466"/>
                </a:solidFill>
              </a:rPr>
              <a:t>SSDs are getting faster</a:t>
            </a:r>
            <a:endParaRPr sz="1800">
              <a:solidFill>
                <a:srgbClr val="003466"/>
              </a:solidFill>
            </a:endParaRPr>
          </a:p>
          <a:p>
            <a:pPr indent="-342900" lvl="1" marL="914400" marR="0" rtl="0" algn="l">
              <a:lnSpc>
                <a:spcPct val="90000"/>
              </a:lnSpc>
              <a:spcBef>
                <a:spcPts val="0"/>
              </a:spcBef>
              <a:spcAft>
                <a:spcPts val="0"/>
              </a:spcAft>
              <a:buClr>
                <a:srgbClr val="002455"/>
              </a:buClr>
              <a:buSzPts val="1800"/>
              <a:buFont typeface="Arial"/>
              <a:buChar char="○"/>
            </a:pPr>
            <a:r>
              <a:rPr lang="en-US" sz="1800">
                <a:solidFill>
                  <a:srgbClr val="003466"/>
                </a:solidFill>
              </a:rPr>
              <a:t>This leads to a need for better testing.</a:t>
            </a:r>
            <a:endParaRPr sz="1800">
              <a:solidFill>
                <a:srgbClr val="003466"/>
              </a:solidFill>
            </a:endParaRPr>
          </a:p>
          <a:p>
            <a:pPr indent="0" lvl="0" marL="0" marR="0" rtl="0" algn="l">
              <a:lnSpc>
                <a:spcPct val="90000"/>
              </a:lnSpc>
              <a:spcBef>
                <a:spcPts val="1200"/>
              </a:spcBef>
              <a:spcAft>
                <a:spcPts val="0"/>
              </a:spcAft>
              <a:buNone/>
            </a:pPr>
            <a:r>
              <a:t/>
            </a:r>
            <a:endParaRPr sz="1800">
              <a:solidFill>
                <a:srgbClr val="003466"/>
              </a:solidFill>
            </a:endParaRPr>
          </a:p>
          <a:p>
            <a:pPr indent="-342900" lvl="0" marL="457200" marR="0" rtl="0" algn="l">
              <a:lnSpc>
                <a:spcPct val="90000"/>
              </a:lnSpc>
              <a:spcBef>
                <a:spcPts val="1200"/>
              </a:spcBef>
              <a:spcAft>
                <a:spcPts val="0"/>
              </a:spcAft>
              <a:buClr>
                <a:srgbClr val="002455"/>
              </a:buClr>
              <a:buSzPts val="1800"/>
              <a:buFont typeface="Arial"/>
              <a:buChar char="●"/>
            </a:pPr>
            <a:r>
              <a:rPr lang="en-US" sz="1800">
                <a:solidFill>
                  <a:srgbClr val="003466"/>
                </a:solidFill>
              </a:rPr>
              <a:t>Our solution explores every path for testing of an SSD’s functionality.</a:t>
            </a:r>
            <a:endParaRPr sz="1800">
              <a:solidFill>
                <a:srgbClr val="003466"/>
              </a:solidFill>
            </a:endParaRPr>
          </a:p>
          <a:p>
            <a:pPr indent="-342900" lvl="1" marL="914400" marR="0" rtl="0" algn="l">
              <a:lnSpc>
                <a:spcPct val="90000"/>
              </a:lnSpc>
              <a:spcBef>
                <a:spcPts val="0"/>
              </a:spcBef>
              <a:spcAft>
                <a:spcPts val="0"/>
              </a:spcAft>
              <a:buClr>
                <a:srgbClr val="003466"/>
              </a:buClr>
              <a:buSzPts val="1800"/>
              <a:buChar char="○"/>
            </a:pPr>
            <a:r>
              <a:rPr lang="en-US" sz="1800">
                <a:solidFill>
                  <a:srgbClr val="003466"/>
                </a:solidFill>
              </a:rPr>
              <a:t>This should help find weird niche bugs.</a:t>
            </a:r>
            <a:endParaRPr sz="1800">
              <a:solidFill>
                <a:srgbClr val="003466"/>
              </a:solidFill>
            </a:endParaRPr>
          </a:p>
          <a:p>
            <a:pPr indent="0" lvl="0" marL="0" marR="0" rtl="0" algn="l">
              <a:lnSpc>
                <a:spcPct val="90000"/>
              </a:lnSpc>
              <a:spcBef>
                <a:spcPts val="1200"/>
              </a:spcBef>
              <a:spcAft>
                <a:spcPts val="0"/>
              </a:spcAft>
              <a:buNone/>
            </a:pPr>
            <a:r>
              <a:t/>
            </a:r>
            <a:endParaRPr sz="1800">
              <a:solidFill>
                <a:srgbClr val="003466"/>
              </a:solidFill>
            </a:endParaRPr>
          </a:p>
          <a:p>
            <a:pPr indent="-342900" lvl="0" marL="457200" marR="0" rtl="0" algn="l">
              <a:lnSpc>
                <a:spcPct val="90000"/>
              </a:lnSpc>
              <a:spcBef>
                <a:spcPts val="1200"/>
              </a:spcBef>
              <a:spcAft>
                <a:spcPts val="0"/>
              </a:spcAft>
              <a:buClr>
                <a:srgbClr val="003466"/>
              </a:buClr>
              <a:buSzPts val="1800"/>
              <a:buChar char="●"/>
            </a:pPr>
            <a:r>
              <a:rPr lang="en-US" sz="1800">
                <a:solidFill>
                  <a:srgbClr val="003466"/>
                </a:solidFill>
              </a:rPr>
              <a:t>Our solution uses TLA+, Python, and NVMe-CLI</a:t>
            </a:r>
            <a:endParaRPr sz="1800">
              <a:solidFill>
                <a:srgbClr val="003466"/>
              </a:solidFill>
            </a:endParaRPr>
          </a:p>
          <a:p>
            <a:pPr indent="-342900" lvl="1" marL="914400" marR="0" rtl="0" algn="l">
              <a:lnSpc>
                <a:spcPct val="90000"/>
              </a:lnSpc>
              <a:spcBef>
                <a:spcPts val="0"/>
              </a:spcBef>
              <a:spcAft>
                <a:spcPts val="0"/>
              </a:spcAft>
              <a:buClr>
                <a:srgbClr val="003466"/>
              </a:buClr>
              <a:buSzPts val="1800"/>
              <a:buChar char="○"/>
            </a:pPr>
            <a:r>
              <a:rPr lang="en-US" sz="1800">
                <a:solidFill>
                  <a:srgbClr val="003466"/>
                </a:solidFill>
              </a:rPr>
              <a:t>We connect up each part, and log it’s output.</a:t>
            </a:r>
            <a:endParaRPr sz="1800">
              <a:solidFill>
                <a:srgbClr val="003466"/>
              </a:solidFill>
            </a:endParaRPr>
          </a:p>
          <a:p>
            <a:pPr indent="0" lvl="0" marL="0" marR="0" rtl="0" algn="l">
              <a:lnSpc>
                <a:spcPct val="90000"/>
              </a:lnSpc>
              <a:spcBef>
                <a:spcPts val="1200"/>
              </a:spcBef>
              <a:spcAft>
                <a:spcPts val="0"/>
              </a:spcAft>
              <a:buNone/>
            </a:pPr>
            <a:r>
              <a:t/>
            </a:r>
            <a:endParaRPr sz="1800">
              <a:solidFill>
                <a:srgbClr val="003466"/>
              </a:solidFill>
            </a:endParaRPr>
          </a:p>
        </p:txBody>
      </p:sp>
      <p:pic>
        <p:nvPicPr>
          <p:cNvPr id="218" name="Google Shape;218;p23"/>
          <p:cNvPicPr preferRelativeResize="0"/>
          <p:nvPr/>
        </p:nvPicPr>
        <p:blipFill rotWithShape="1">
          <a:blip r:embed="rId4">
            <a:alphaModFix/>
          </a:blip>
          <a:srcRect b="0" l="0" r="0" t="0"/>
          <a:stretch/>
        </p:blipFill>
        <p:spPr>
          <a:xfrm>
            <a:off x="3854647" y="6494801"/>
            <a:ext cx="4473115" cy="160178"/>
          </a:xfrm>
          <a:prstGeom prst="rect">
            <a:avLst/>
          </a:prstGeom>
          <a:noFill/>
          <a:ln>
            <a:noFill/>
          </a:ln>
        </p:spPr>
      </p:pic>
      <p:sp>
        <p:nvSpPr>
          <p:cNvPr id="219" name="Google Shape;219;p2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pic>
        <p:nvPicPr>
          <p:cNvPr id="225" name="Google Shape;225;p24"/>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226" name="Google Shape;226;p24"/>
          <p:cNvSpPr txBox="1"/>
          <p:nvPr>
            <p:ph type="ctrTitle"/>
          </p:nvPr>
        </p:nvSpPr>
        <p:spPr>
          <a:xfrm>
            <a:off x="1541824" y="2600960"/>
            <a:ext cx="9144000" cy="1133628"/>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002455"/>
              </a:buClr>
              <a:buSzPts val="7500"/>
              <a:buFont typeface="Arial"/>
              <a:buNone/>
            </a:pPr>
            <a:r>
              <a:rPr b="1" lang="en-US" sz="7500">
                <a:solidFill>
                  <a:srgbClr val="002455"/>
                </a:solidFill>
                <a:latin typeface="Arial"/>
                <a:ea typeface="Arial"/>
                <a:cs typeface="Arial"/>
                <a:sym typeface="Arial"/>
              </a:rPr>
              <a:t>Thank You!</a:t>
            </a:r>
            <a:endParaRPr sz="7500"/>
          </a:p>
        </p:txBody>
      </p:sp>
      <p:pic>
        <p:nvPicPr>
          <p:cNvPr id="227" name="Google Shape;227;p24"/>
          <p:cNvPicPr preferRelativeResize="0"/>
          <p:nvPr/>
        </p:nvPicPr>
        <p:blipFill rotWithShape="1">
          <a:blip r:embed="rId4">
            <a:alphaModFix/>
          </a:blip>
          <a:srcRect b="0" l="0" r="0" t="0"/>
          <a:stretch/>
        </p:blipFill>
        <p:spPr>
          <a:xfrm>
            <a:off x="3888424" y="6276106"/>
            <a:ext cx="4415152" cy="218898"/>
          </a:xfrm>
          <a:prstGeom prst="rect">
            <a:avLst/>
          </a:prstGeom>
          <a:noFill/>
          <a:ln>
            <a:noFill/>
          </a:ln>
        </p:spPr>
      </p:pic>
      <p:sp>
        <p:nvSpPr>
          <p:cNvPr id="228" name="Google Shape;228;p24"/>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t>‹#›</a:t>
            </a:fld>
            <a:endParaRPr sz="1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b="0" l="0" r="0" t="0"/>
          <a:stretch/>
        </p:blipFill>
        <p:spPr>
          <a:xfrm>
            <a:off x="6350" y="0"/>
            <a:ext cx="12179303" cy="1879600"/>
          </a:xfrm>
          <a:prstGeom prst="rect">
            <a:avLst/>
          </a:prstGeom>
          <a:noFill/>
          <a:ln>
            <a:noFill/>
          </a:ln>
        </p:spPr>
      </p:pic>
      <p:sp>
        <p:nvSpPr>
          <p:cNvPr id="100" name="Google Shape;100;p14"/>
          <p:cNvSpPr txBox="1"/>
          <p:nvPr>
            <p:ph type="title"/>
          </p:nvPr>
        </p:nvSpPr>
        <p:spPr>
          <a:xfrm>
            <a:off x="833405" y="401433"/>
            <a:ext cx="10515600" cy="705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The Problem</a:t>
            </a:r>
            <a:endParaRPr sz="5400">
              <a:solidFill>
                <a:schemeClr val="lt1"/>
              </a:solidFill>
            </a:endParaRPr>
          </a:p>
        </p:txBody>
      </p:sp>
      <p:sp>
        <p:nvSpPr>
          <p:cNvPr id="101" name="Google Shape;101;p14"/>
          <p:cNvSpPr txBox="1"/>
          <p:nvPr/>
        </p:nvSpPr>
        <p:spPr>
          <a:xfrm>
            <a:off x="833405" y="2488182"/>
            <a:ext cx="4881600" cy="14046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003466"/>
              </a:buClr>
              <a:buSzPts val="1800"/>
              <a:buFont typeface="Arial"/>
              <a:buNone/>
            </a:pPr>
            <a:r>
              <a:t/>
            </a:r>
            <a:endParaRPr sz="1800">
              <a:solidFill>
                <a:srgbClr val="003466"/>
              </a:solidFill>
            </a:endParaRPr>
          </a:p>
          <a:p>
            <a:pPr indent="0" lvl="0" marL="0" marR="0" rtl="0" algn="l">
              <a:lnSpc>
                <a:spcPct val="100000"/>
              </a:lnSpc>
              <a:spcBef>
                <a:spcPts val="0"/>
              </a:spcBef>
              <a:spcAft>
                <a:spcPts val="0"/>
              </a:spcAft>
              <a:buClr>
                <a:srgbClr val="003466"/>
              </a:buClr>
              <a:buSzPts val="1800"/>
              <a:buFont typeface="Arial"/>
              <a:buNone/>
            </a:pPr>
            <a:r>
              <a:t/>
            </a:r>
            <a:endParaRPr sz="1800">
              <a:solidFill>
                <a:srgbClr val="003466"/>
              </a:solidFill>
            </a:endParaRPr>
          </a:p>
        </p:txBody>
      </p:sp>
      <p:sp>
        <p:nvSpPr>
          <p:cNvPr id="102" name="Google Shape;102;p14"/>
          <p:cNvSpPr txBox="1"/>
          <p:nvPr/>
        </p:nvSpPr>
        <p:spPr>
          <a:xfrm>
            <a:off x="833405" y="3892653"/>
            <a:ext cx="4965600" cy="341700"/>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1000"/>
              </a:spcBef>
              <a:spcAft>
                <a:spcPts val="0"/>
              </a:spcAft>
              <a:buNone/>
            </a:pPr>
            <a:r>
              <a:t/>
            </a:r>
            <a:endParaRPr sz="1800">
              <a:solidFill>
                <a:srgbClr val="003466"/>
              </a:solidFill>
            </a:endParaRPr>
          </a:p>
        </p:txBody>
      </p:sp>
      <p:sp>
        <p:nvSpPr>
          <p:cNvPr id="103" name="Google Shape;103;p14"/>
          <p:cNvSpPr txBox="1"/>
          <p:nvPr/>
        </p:nvSpPr>
        <p:spPr>
          <a:xfrm>
            <a:off x="6486136" y="3796144"/>
            <a:ext cx="24546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Current Testing</a:t>
            </a:r>
            <a:endParaRPr/>
          </a:p>
        </p:txBody>
      </p:sp>
      <p:sp>
        <p:nvSpPr>
          <p:cNvPr id="104" name="Google Shape;104;p14"/>
          <p:cNvSpPr txBox="1"/>
          <p:nvPr/>
        </p:nvSpPr>
        <p:spPr>
          <a:xfrm>
            <a:off x="6486128" y="4308032"/>
            <a:ext cx="4881600" cy="1404600"/>
          </a:xfrm>
          <a:prstGeom prst="rect">
            <a:avLst/>
          </a:prstGeom>
          <a:noFill/>
          <a:ln>
            <a:noFill/>
          </a:ln>
        </p:spPr>
        <p:txBody>
          <a:bodyPr anchorCtr="0" anchor="t" bIns="45700" lIns="91425" spcFirstLastPara="1" rIns="91425" wrap="square" tIns="45700">
            <a:normAutofit lnSpcReduction="10000"/>
          </a:bodyPr>
          <a:lstStyle/>
          <a:p>
            <a:pPr indent="0" lvl="0" marL="0" marR="0" rtl="0" algn="l">
              <a:lnSpc>
                <a:spcPct val="100000"/>
              </a:lnSpc>
              <a:spcBef>
                <a:spcPts val="0"/>
              </a:spcBef>
              <a:spcAft>
                <a:spcPts val="0"/>
              </a:spcAft>
              <a:buClr>
                <a:srgbClr val="003466"/>
              </a:buClr>
              <a:buSzPts val="1800"/>
              <a:buFont typeface="Arial"/>
              <a:buNone/>
            </a:pPr>
            <a:r>
              <a:rPr lang="en-US" sz="1800">
                <a:solidFill>
                  <a:srgbClr val="003466"/>
                </a:solidFill>
              </a:rPr>
              <a:t>SSDs are getting faster with each new generation.</a:t>
            </a:r>
            <a:endParaRPr sz="1800">
              <a:solidFill>
                <a:srgbClr val="003466"/>
              </a:solidFill>
            </a:endParaRPr>
          </a:p>
          <a:p>
            <a:pPr indent="-342900" lvl="0" marL="457200" marR="0" rtl="0" algn="l">
              <a:lnSpc>
                <a:spcPct val="100000"/>
              </a:lnSpc>
              <a:spcBef>
                <a:spcPts val="0"/>
              </a:spcBef>
              <a:spcAft>
                <a:spcPts val="0"/>
              </a:spcAft>
              <a:buClr>
                <a:srgbClr val="003466"/>
              </a:buClr>
              <a:buSzPts val="1800"/>
              <a:buChar char="●"/>
            </a:pPr>
            <a:r>
              <a:rPr lang="en-US" sz="1800">
                <a:solidFill>
                  <a:srgbClr val="003466"/>
                </a:solidFill>
              </a:rPr>
              <a:t>Can lead to less stability.</a:t>
            </a:r>
            <a:endParaRPr sz="1800">
              <a:solidFill>
                <a:srgbClr val="003466"/>
              </a:solidFill>
            </a:endParaRPr>
          </a:p>
          <a:p>
            <a:pPr indent="-342900" lvl="0" marL="457200" marR="0" rtl="0" algn="l">
              <a:lnSpc>
                <a:spcPct val="100000"/>
              </a:lnSpc>
              <a:spcBef>
                <a:spcPts val="0"/>
              </a:spcBef>
              <a:spcAft>
                <a:spcPts val="0"/>
              </a:spcAft>
              <a:buClr>
                <a:srgbClr val="003466"/>
              </a:buClr>
              <a:buSzPts val="1800"/>
              <a:buChar char="●"/>
            </a:pPr>
            <a:r>
              <a:rPr lang="en-US" sz="1800">
                <a:solidFill>
                  <a:srgbClr val="003466"/>
                </a:solidFill>
              </a:rPr>
              <a:t>Creates a need for better and thorough testing.</a:t>
            </a:r>
            <a:endParaRPr sz="1800">
              <a:solidFill>
                <a:srgbClr val="003466"/>
              </a:solidFill>
            </a:endParaRPr>
          </a:p>
        </p:txBody>
      </p:sp>
      <p:sp>
        <p:nvSpPr>
          <p:cNvPr id="105" name="Google Shape;105;p14"/>
          <p:cNvSpPr txBox="1"/>
          <p:nvPr/>
        </p:nvSpPr>
        <p:spPr>
          <a:xfrm>
            <a:off x="6486128" y="2806453"/>
            <a:ext cx="6098700" cy="591000"/>
          </a:xfrm>
          <a:prstGeom prst="rect">
            <a:avLst/>
          </a:prstGeom>
          <a:noFill/>
          <a:ln>
            <a:noFill/>
          </a:ln>
        </p:spPr>
        <p:txBody>
          <a:bodyPr anchorCtr="0" anchor="t" bIns="45700" lIns="91425" spcFirstLastPara="1" rIns="91425" wrap="square" tIns="45700">
            <a:spAutoFit/>
          </a:bodyPr>
          <a:lstStyle/>
          <a:p>
            <a:pPr indent="-342900" lvl="0" marL="457200" marR="0" rtl="0" algn="l">
              <a:lnSpc>
                <a:spcPct val="90000"/>
              </a:lnSpc>
              <a:spcBef>
                <a:spcPts val="1000"/>
              </a:spcBef>
              <a:spcAft>
                <a:spcPts val="0"/>
              </a:spcAft>
              <a:buClr>
                <a:srgbClr val="003466"/>
              </a:buClr>
              <a:buSzPts val="1800"/>
              <a:buChar char="●"/>
            </a:pPr>
            <a:r>
              <a:rPr lang="en-US" sz="1800">
                <a:solidFill>
                  <a:srgbClr val="003466"/>
                </a:solidFill>
              </a:rPr>
              <a:t>Boot Times affected</a:t>
            </a:r>
            <a:endParaRPr sz="1800">
              <a:solidFill>
                <a:srgbClr val="003466"/>
              </a:solidFill>
            </a:endParaRPr>
          </a:p>
          <a:p>
            <a:pPr indent="-342900" lvl="0" marL="457200" marR="0" rtl="0" algn="l">
              <a:lnSpc>
                <a:spcPct val="90000"/>
              </a:lnSpc>
              <a:spcBef>
                <a:spcPts val="0"/>
              </a:spcBef>
              <a:spcAft>
                <a:spcPts val="0"/>
              </a:spcAft>
              <a:buClr>
                <a:srgbClr val="003466"/>
              </a:buClr>
              <a:buSzPts val="1800"/>
              <a:buChar char="●"/>
            </a:pPr>
            <a:r>
              <a:rPr lang="en-US" sz="1800">
                <a:solidFill>
                  <a:srgbClr val="003466"/>
                </a:solidFill>
              </a:rPr>
              <a:t>Faster load times for programs</a:t>
            </a:r>
            <a:endParaRPr sz="1800">
              <a:solidFill>
                <a:srgbClr val="003466"/>
              </a:solidFill>
            </a:endParaRPr>
          </a:p>
        </p:txBody>
      </p:sp>
      <p:pic>
        <p:nvPicPr>
          <p:cNvPr id="106" name="Google Shape;106;p14"/>
          <p:cNvPicPr preferRelativeResize="0"/>
          <p:nvPr/>
        </p:nvPicPr>
        <p:blipFill rotWithShape="1">
          <a:blip r:embed="rId4">
            <a:alphaModFix/>
          </a:blip>
          <a:srcRect b="0" l="0" r="0" t="0"/>
          <a:stretch/>
        </p:blipFill>
        <p:spPr>
          <a:xfrm>
            <a:off x="3854647" y="6494801"/>
            <a:ext cx="4473114" cy="160178"/>
          </a:xfrm>
          <a:prstGeom prst="rect">
            <a:avLst/>
          </a:prstGeom>
          <a:noFill/>
          <a:ln>
            <a:noFill/>
          </a:ln>
        </p:spPr>
      </p:pic>
      <p:pic>
        <p:nvPicPr>
          <p:cNvPr id="107" name="Google Shape;107;p14"/>
          <p:cNvPicPr preferRelativeResize="0"/>
          <p:nvPr/>
        </p:nvPicPr>
        <p:blipFill>
          <a:blip r:embed="rId5">
            <a:alphaModFix/>
          </a:blip>
          <a:stretch>
            <a:fillRect/>
          </a:stretch>
        </p:blipFill>
        <p:spPr>
          <a:xfrm>
            <a:off x="965887" y="2055850"/>
            <a:ext cx="4616626" cy="3610100"/>
          </a:xfrm>
          <a:prstGeom prst="rect">
            <a:avLst/>
          </a:prstGeom>
          <a:noFill/>
          <a:ln>
            <a:noFill/>
          </a:ln>
        </p:spPr>
      </p:pic>
      <p:sp>
        <p:nvSpPr>
          <p:cNvPr id="108" name="Google Shape;108;p14"/>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
        <p:nvSpPr>
          <p:cNvPr id="109" name="Google Shape;109;p14"/>
          <p:cNvSpPr txBox="1"/>
          <p:nvPr/>
        </p:nvSpPr>
        <p:spPr>
          <a:xfrm>
            <a:off x="6458271" y="2258350"/>
            <a:ext cx="32475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3.0 PCIe -&gt; 4.0PCIe</a:t>
            </a:r>
            <a:endParaRPr b="1" sz="2400">
              <a:solidFill>
                <a:srgbClr val="00346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116" name="Google Shape;116;p15"/>
          <p:cNvPicPr preferRelativeResize="0"/>
          <p:nvPr/>
        </p:nvPicPr>
        <p:blipFill>
          <a:blip r:embed="rId3">
            <a:alphaModFix/>
          </a:blip>
          <a:stretch>
            <a:fillRect/>
          </a:stretch>
        </p:blipFill>
        <p:spPr>
          <a:xfrm>
            <a:off x="845875" y="152400"/>
            <a:ext cx="9131750" cy="6395150"/>
          </a:xfrm>
          <a:prstGeom prst="rect">
            <a:avLst/>
          </a:prstGeom>
          <a:noFill/>
          <a:ln>
            <a:noFill/>
          </a:ln>
        </p:spPr>
      </p:pic>
      <p:pic>
        <p:nvPicPr>
          <p:cNvPr id="117" name="Google Shape;117;p15"/>
          <p:cNvPicPr preferRelativeResize="0"/>
          <p:nvPr/>
        </p:nvPicPr>
        <p:blipFill rotWithShape="1">
          <a:blip r:embed="rId4">
            <a:alphaModFix/>
          </a:blip>
          <a:srcRect b="0" l="0" r="0" t="0"/>
          <a:stretch/>
        </p:blipFill>
        <p:spPr>
          <a:xfrm>
            <a:off x="139697" y="6621626"/>
            <a:ext cx="4473114" cy="16017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6"/>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124" name="Google Shape;124;p16"/>
          <p:cNvPicPr preferRelativeResize="0"/>
          <p:nvPr/>
        </p:nvPicPr>
        <p:blipFill>
          <a:blip r:embed="rId3">
            <a:alphaModFix/>
          </a:blip>
          <a:stretch>
            <a:fillRect/>
          </a:stretch>
        </p:blipFill>
        <p:spPr>
          <a:xfrm>
            <a:off x="0" y="154063"/>
            <a:ext cx="12192000" cy="6549863"/>
          </a:xfrm>
          <a:prstGeom prst="rect">
            <a:avLst/>
          </a:prstGeom>
          <a:noFill/>
          <a:ln>
            <a:noFill/>
          </a:ln>
        </p:spPr>
      </p:pic>
      <p:pic>
        <p:nvPicPr>
          <p:cNvPr id="125" name="Google Shape;125;p16"/>
          <p:cNvPicPr preferRelativeResize="0"/>
          <p:nvPr/>
        </p:nvPicPr>
        <p:blipFill rotWithShape="1">
          <a:blip r:embed="rId4">
            <a:alphaModFix/>
          </a:blip>
          <a:srcRect b="0" l="0" r="0" t="0"/>
          <a:stretch/>
        </p:blipFill>
        <p:spPr>
          <a:xfrm>
            <a:off x="139697" y="6621626"/>
            <a:ext cx="4473114" cy="16017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pic>
        <p:nvPicPr>
          <p:cNvPr id="132" name="Google Shape;132;p17"/>
          <p:cNvPicPr preferRelativeResize="0"/>
          <p:nvPr/>
        </p:nvPicPr>
        <p:blipFill rotWithShape="1">
          <a:blip r:embed="rId3">
            <a:alphaModFix/>
          </a:blip>
          <a:srcRect b="0" l="0" r="0" t="6023"/>
          <a:stretch/>
        </p:blipFill>
        <p:spPr>
          <a:xfrm>
            <a:off x="1225650" y="0"/>
            <a:ext cx="9273025" cy="6721450"/>
          </a:xfrm>
          <a:prstGeom prst="rect">
            <a:avLst/>
          </a:prstGeom>
          <a:noFill/>
          <a:ln>
            <a:noFill/>
          </a:ln>
        </p:spPr>
      </p:pic>
      <p:pic>
        <p:nvPicPr>
          <p:cNvPr id="133" name="Google Shape;133;p17"/>
          <p:cNvPicPr preferRelativeResize="0"/>
          <p:nvPr/>
        </p:nvPicPr>
        <p:blipFill rotWithShape="1">
          <a:blip r:embed="rId4">
            <a:alphaModFix/>
          </a:blip>
          <a:srcRect b="0" l="0" r="0" t="0"/>
          <a:stretch/>
        </p:blipFill>
        <p:spPr>
          <a:xfrm>
            <a:off x="139697" y="6621626"/>
            <a:ext cx="4473114" cy="16017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id="139" name="Google Shape;139;p18"/>
          <p:cNvPicPr preferRelativeResize="0"/>
          <p:nvPr/>
        </p:nvPicPr>
        <p:blipFill rotWithShape="1">
          <a:blip r:embed="rId3">
            <a:alphaModFix/>
          </a:blip>
          <a:srcRect b="0" l="0" r="0" t="0"/>
          <a:stretch/>
        </p:blipFill>
        <p:spPr>
          <a:xfrm>
            <a:off x="6350" y="0"/>
            <a:ext cx="12179303" cy="1879600"/>
          </a:xfrm>
          <a:prstGeom prst="rect">
            <a:avLst/>
          </a:prstGeom>
          <a:noFill/>
          <a:ln>
            <a:noFill/>
          </a:ln>
        </p:spPr>
      </p:pic>
      <p:sp>
        <p:nvSpPr>
          <p:cNvPr id="140" name="Google Shape;140;p18"/>
          <p:cNvSpPr txBox="1"/>
          <p:nvPr>
            <p:ph type="title"/>
          </p:nvPr>
        </p:nvSpPr>
        <p:spPr>
          <a:xfrm>
            <a:off x="833405" y="401433"/>
            <a:ext cx="10515600" cy="705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Our Solution</a:t>
            </a:r>
            <a:endParaRPr sz="5400">
              <a:solidFill>
                <a:schemeClr val="lt1"/>
              </a:solidFill>
            </a:endParaRPr>
          </a:p>
        </p:txBody>
      </p:sp>
      <p:sp>
        <p:nvSpPr>
          <p:cNvPr id="141" name="Google Shape;141;p18"/>
          <p:cNvSpPr txBox="1"/>
          <p:nvPr/>
        </p:nvSpPr>
        <p:spPr>
          <a:xfrm>
            <a:off x="831669" y="1994994"/>
            <a:ext cx="60987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003466"/>
                </a:solidFill>
              </a:rPr>
              <a:t>Generative testing</a:t>
            </a:r>
            <a:endParaRPr/>
          </a:p>
        </p:txBody>
      </p:sp>
      <p:sp>
        <p:nvSpPr>
          <p:cNvPr id="142" name="Google Shape;142;p18"/>
          <p:cNvSpPr txBox="1"/>
          <p:nvPr/>
        </p:nvSpPr>
        <p:spPr>
          <a:xfrm>
            <a:off x="833405" y="2503881"/>
            <a:ext cx="10515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rgbClr val="003466"/>
              </a:solidFill>
              <a:latin typeface="Arial"/>
              <a:ea typeface="Arial"/>
              <a:cs typeface="Arial"/>
              <a:sym typeface="Arial"/>
            </a:endParaRPr>
          </a:p>
        </p:txBody>
      </p:sp>
      <p:sp>
        <p:nvSpPr>
          <p:cNvPr id="143" name="Google Shape;143;p18"/>
          <p:cNvSpPr txBox="1"/>
          <p:nvPr/>
        </p:nvSpPr>
        <p:spPr>
          <a:xfrm>
            <a:off x="831675" y="2920350"/>
            <a:ext cx="4611300" cy="2031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rgbClr val="002455"/>
              </a:buClr>
              <a:buSzPts val="1800"/>
              <a:buFont typeface="Arial"/>
              <a:buAutoNum type="arabicPeriod"/>
            </a:pPr>
            <a:r>
              <a:rPr lang="en-US" sz="1800">
                <a:solidFill>
                  <a:srgbClr val="002455"/>
                </a:solidFill>
              </a:rPr>
              <a:t>Generate or provide test key</a:t>
            </a:r>
            <a:endParaRPr sz="1800">
              <a:solidFill>
                <a:srgbClr val="002455"/>
              </a:solidFill>
            </a:endParaRPr>
          </a:p>
          <a:p>
            <a:pPr indent="-285750" lvl="0" marL="285750" marR="0" rtl="0" algn="l">
              <a:lnSpc>
                <a:spcPct val="200000"/>
              </a:lnSpc>
              <a:spcBef>
                <a:spcPts val="0"/>
              </a:spcBef>
              <a:spcAft>
                <a:spcPts val="0"/>
              </a:spcAft>
              <a:buClr>
                <a:srgbClr val="002455"/>
              </a:buClr>
              <a:buSzPts val="1800"/>
              <a:buAutoNum type="arabicPeriod"/>
            </a:pPr>
            <a:r>
              <a:rPr lang="en-US" sz="1800">
                <a:solidFill>
                  <a:srgbClr val="002455"/>
                </a:solidFill>
              </a:rPr>
              <a:t>Run that specific test case</a:t>
            </a:r>
            <a:endParaRPr sz="1800">
              <a:solidFill>
                <a:srgbClr val="002455"/>
              </a:solidFill>
            </a:endParaRPr>
          </a:p>
          <a:p>
            <a:pPr indent="-285750" lvl="0" marL="285750" marR="0" rtl="0" algn="l">
              <a:lnSpc>
                <a:spcPct val="200000"/>
              </a:lnSpc>
              <a:spcBef>
                <a:spcPts val="0"/>
              </a:spcBef>
              <a:spcAft>
                <a:spcPts val="0"/>
              </a:spcAft>
              <a:buClr>
                <a:srgbClr val="002455"/>
              </a:buClr>
              <a:buSzPts val="1800"/>
              <a:buAutoNum type="arabicPeriod"/>
            </a:pPr>
            <a:r>
              <a:rPr lang="en-US" sz="1800">
                <a:solidFill>
                  <a:srgbClr val="002455"/>
                </a:solidFill>
              </a:rPr>
              <a:t>Output result</a:t>
            </a:r>
            <a:endParaRPr sz="1800">
              <a:solidFill>
                <a:srgbClr val="002455"/>
              </a:solidFill>
            </a:endParaRPr>
          </a:p>
          <a:p>
            <a:pPr indent="-285750" lvl="0" marL="285750" marR="0" rtl="0" algn="l">
              <a:lnSpc>
                <a:spcPct val="200000"/>
              </a:lnSpc>
              <a:spcBef>
                <a:spcPts val="0"/>
              </a:spcBef>
              <a:spcAft>
                <a:spcPts val="0"/>
              </a:spcAft>
              <a:buClr>
                <a:srgbClr val="002455"/>
              </a:buClr>
              <a:buSzPts val="1800"/>
              <a:buAutoNum type="arabicPeriod"/>
            </a:pPr>
            <a:r>
              <a:rPr lang="en-US" sz="1800">
                <a:solidFill>
                  <a:srgbClr val="002455"/>
                </a:solidFill>
              </a:rPr>
              <a:t>Repeat!</a:t>
            </a:r>
            <a:endParaRPr sz="1800">
              <a:solidFill>
                <a:srgbClr val="002455"/>
              </a:solidFill>
            </a:endParaRPr>
          </a:p>
        </p:txBody>
      </p:sp>
      <p:pic>
        <p:nvPicPr>
          <p:cNvPr id="144" name="Google Shape;144;p18"/>
          <p:cNvPicPr preferRelativeResize="0"/>
          <p:nvPr/>
        </p:nvPicPr>
        <p:blipFill rotWithShape="1">
          <a:blip r:embed="rId4">
            <a:alphaModFix/>
          </a:blip>
          <a:srcRect b="0" l="0" r="0" t="0"/>
          <a:stretch/>
        </p:blipFill>
        <p:spPr>
          <a:xfrm>
            <a:off x="3854647" y="6504529"/>
            <a:ext cx="4473114" cy="160178"/>
          </a:xfrm>
          <a:prstGeom prst="rect">
            <a:avLst/>
          </a:prstGeom>
          <a:noFill/>
          <a:ln>
            <a:noFill/>
          </a:ln>
        </p:spPr>
      </p:pic>
      <p:pic>
        <p:nvPicPr>
          <p:cNvPr id="145" name="Google Shape;145;p18"/>
          <p:cNvPicPr preferRelativeResize="0"/>
          <p:nvPr/>
        </p:nvPicPr>
        <p:blipFill>
          <a:blip r:embed="rId5">
            <a:alphaModFix/>
          </a:blip>
          <a:stretch>
            <a:fillRect/>
          </a:stretch>
        </p:blipFill>
        <p:spPr>
          <a:xfrm>
            <a:off x="7183040" y="1995000"/>
            <a:ext cx="3795785" cy="4234124"/>
          </a:xfrm>
          <a:prstGeom prst="rect">
            <a:avLst/>
          </a:prstGeom>
          <a:noFill/>
          <a:ln>
            <a:noFill/>
          </a:ln>
        </p:spPr>
      </p:pic>
      <p:sp>
        <p:nvSpPr>
          <p:cNvPr id="146" name="Google Shape;146;p1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id="152" name="Google Shape;152;p19"/>
          <p:cNvPicPr preferRelativeResize="0"/>
          <p:nvPr/>
        </p:nvPicPr>
        <p:blipFill rotWithShape="1">
          <a:blip r:embed="rId3">
            <a:alphaModFix/>
          </a:blip>
          <a:srcRect b="0" l="0" r="0" t="0"/>
          <a:stretch/>
        </p:blipFill>
        <p:spPr>
          <a:xfrm>
            <a:off x="6350" y="0"/>
            <a:ext cx="12179303" cy="1879600"/>
          </a:xfrm>
          <a:prstGeom prst="rect">
            <a:avLst/>
          </a:prstGeom>
          <a:noFill/>
          <a:ln>
            <a:noFill/>
          </a:ln>
        </p:spPr>
      </p:pic>
      <p:sp>
        <p:nvSpPr>
          <p:cNvPr id="153" name="Google Shape;153;p19"/>
          <p:cNvSpPr txBox="1"/>
          <p:nvPr>
            <p:ph type="title"/>
          </p:nvPr>
        </p:nvSpPr>
        <p:spPr>
          <a:xfrm>
            <a:off x="833405" y="401433"/>
            <a:ext cx="10515600" cy="705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Arial"/>
              <a:buNone/>
            </a:pPr>
            <a:r>
              <a:rPr b="1" lang="en-US" sz="5400">
                <a:solidFill>
                  <a:schemeClr val="lt1"/>
                </a:solidFill>
                <a:latin typeface="Arial"/>
                <a:ea typeface="Arial"/>
                <a:cs typeface="Arial"/>
                <a:sym typeface="Arial"/>
              </a:rPr>
              <a:t>Implementation Details</a:t>
            </a:r>
            <a:endParaRPr sz="5400">
              <a:solidFill>
                <a:schemeClr val="lt1"/>
              </a:solidFill>
            </a:endParaRPr>
          </a:p>
        </p:txBody>
      </p:sp>
      <p:sp>
        <p:nvSpPr>
          <p:cNvPr id="154" name="Google Shape;154;p19"/>
          <p:cNvSpPr txBox="1"/>
          <p:nvPr/>
        </p:nvSpPr>
        <p:spPr>
          <a:xfrm>
            <a:off x="1656902" y="1643175"/>
            <a:ext cx="48816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466"/>
              </a:buClr>
              <a:buSzPts val="2400"/>
              <a:buFont typeface="Arial"/>
              <a:buNone/>
            </a:pPr>
            <a:r>
              <a:rPr b="1" lang="en-US" sz="2400">
                <a:solidFill>
                  <a:srgbClr val="003466"/>
                </a:solidFill>
              </a:rPr>
              <a:t>Functional Requirements</a:t>
            </a:r>
            <a:endParaRPr/>
          </a:p>
        </p:txBody>
      </p:sp>
      <p:sp>
        <p:nvSpPr>
          <p:cNvPr id="155" name="Google Shape;155;p19"/>
          <p:cNvSpPr txBox="1"/>
          <p:nvPr/>
        </p:nvSpPr>
        <p:spPr>
          <a:xfrm>
            <a:off x="1711678" y="2058978"/>
            <a:ext cx="6098700" cy="2295600"/>
          </a:xfrm>
          <a:prstGeom prst="rect">
            <a:avLst/>
          </a:prstGeom>
          <a:noFill/>
          <a:ln>
            <a:noFill/>
          </a:ln>
        </p:spPr>
        <p:txBody>
          <a:bodyPr anchorCtr="0" anchor="t" bIns="45700" lIns="91425" spcFirstLastPara="1" rIns="91425" wrap="square" tIns="45700">
            <a:spAutoFit/>
          </a:bodyPr>
          <a:lstStyle/>
          <a:p>
            <a:pPr indent="-228600" lvl="0" marL="228600" marR="0" rtl="0" algn="l">
              <a:lnSpc>
                <a:spcPct val="90000"/>
              </a:lnSpc>
              <a:spcBef>
                <a:spcPts val="0"/>
              </a:spcBef>
              <a:spcAft>
                <a:spcPts val="0"/>
              </a:spcAft>
              <a:buClr>
                <a:srgbClr val="002455"/>
              </a:buClr>
              <a:buSzPts val="1800"/>
              <a:buFont typeface="Arial"/>
              <a:buChar char="•"/>
            </a:pPr>
            <a:r>
              <a:rPr lang="en-US" sz="1800">
                <a:solidFill>
                  <a:srgbClr val="002455"/>
                </a:solidFill>
              </a:rPr>
              <a:t>Must be able to call NVMe CLI commands through Python</a:t>
            </a:r>
            <a:endParaRPr/>
          </a:p>
          <a:p>
            <a:pPr indent="-228600" lvl="0" marL="228600" marR="0" rtl="0" algn="l">
              <a:lnSpc>
                <a:spcPct val="90000"/>
              </a:lnSpc>
              <a:spcBef>
                <a:spcPts val="1000"/>
              </a:spcBef>
              <a:spcAft>
                <a:spcPts val="0"/>
              </a:spcAft>
              <a:buClr>
                <a:srgbClr val="002455"/>
              </a:buClr>
              <a:buSzPts val="1800"/>
              <a:buFont typeface="Arial"/>
              <a:buChar char="•"/>
            </a:pPr>
            <a:r>
              <a:rPr lang="en-US" sz="1800">
                <a:solidFill>
                  <a:srgbClr val="002455"/>
                </a:solidFill>
              </a:rPr>
              <a:t>Must be able to parse through TLA+ files in Python</a:t>
            </a:r>
            <a:endParaRPr sz="1800">
              <a:solidFill>
                <a:srgbClr val="002455"/>
              </a:solidFill>
            </a:endParaRPr>
          </a:p>
          <a:p>
            <a:pPr indent="-228600" lvl="0" marL="228600" marR="0" rtl="0" algn="l">
              <a:lnSpc>
                <a:spcPct val="90000"/>
              </a:lnSpc>
              <a:spcBef>
                <a:spcPts val="1000"/>
              </a:spcBef>
              <a:spcAft>
                <a:spcPts val="0"/>
              </a:spcAft>
              <a:buClr>
                <a:srgbClr val="002455"/>
              </a:buClr>
              <a:buSzPts val="1800"/>
              <a:buChar char="•"/>
            </a:pPr>
            <a:r>
              <a:rPr lang="en-US" sz="1800">
                <a:solidFill>
                  <a:srgbClr val="002455"/>
                </a:solidFill>
              </a:rPr>
              <a:t>Must be able to get logging information from NVMe-CLI commands</a:t>
            </a:r>
            <a:endParaRPr sz="1800">
              <a:solidFill>
                <a:srgbClr val="002455"/>
              </a:solidFill>
            </a:endParaRPr>
          </a:p>
          <a:p>
            <a:pPr indent="-228600" lvl="0" marL="228600" marR="0" rtl="0" algn="l">
              <a:lnSpc>
                <a:spcPct val="90000"/>
              </a:lnSpc>
              <a:spcBef>
                <a:spcPts val="1000"/>
              </a:spcBef>
              <a:spcAft>
                <a:spcPts val="0"/>
              </a:spcAft>
              <a:buClr>
                <a:srgbClr val="002455"/>
              </a:buClr>
              <a:buSzPts val="1800"/>
              <a:buChar char="•"/>
            </a:pPr>
            <a:r>
              <a:rPr lang="en-US" sz="1800">
                <a:solidFill>
                  <a:srgbClr val="002455"/>
                </a:solidFill>
              </a:rPr>
              <a:t>Randomise test keys for each command call</a:t>
            </a:r>
            <a:endParaRPr sz="1800">
              <a:solidFill>
                <a:srgbClr val="002455"/>
              </a:solidFill>
            </a:endParaRPr>
          </a:p>
          <a:p>
            <a:pPr indent="0" lvl="0" marL="457200" marR="0" rtl="0" algn="l">
              <a:lnSpc>
                <a:spcPct val="90000"/>
              </a:lnSpc>
              <a:spcBef>
                <a:spcPts val="1000"/>
              </a:spcBef>
              <a:spcAft>
                <a:spcPts val="0"/>
              </a:spcAft>
              <a:buNone/>
            </a:pPr>
            <a:r>
              <a:t/>
            </a:r>
            <a:endParaRPr/>
          </a:p>
        </p:txBody>
      </p:sp>
      <p:pic>
        <p:nvPicPr>
          <p:cNvPr id="156" name="Google Shape;156;p19"/>
          <p:cNvPicPr preferRelativeResize="0"/>
          <p:nvPr/>
        </p:nvPicPr>
        <p:blipFill rotWithShape="1">
          <a:blip r:embed="rId4">
            <a:alphaModFix/>
          </a:blip>
          <a:srcRect b="0" l="0" r="0" t="0"/>
          <a:stretch/>
        </p:blipFill>
        <p:spPr>
          <a:xfrm>
            <a:off x="3854647" y="6494801"/>
            <a:ext cx="4473114" cy="160178"/>
          </a:xfrm>
          <a:prstGeom prst="rect">
            <a:avLst/>
          </a:prstGeom>
          <a:noFill/>
          <a:ln>
            <a:noFill/>
          </a:ln>
        </p:spPr>
      </p:pic>
      <p:sp>
        <p:nvSpPr>
          <p:cNvPr id="157" name="Google Shape;157;p19"/>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sz="1900">
                <a:solidFill>
                  <a:schemeClr val="dk1"/>
                </a:solidFill>
              </a:rPr>
              <a:t>‹#›</a:t>
            </a:fld>
            <a:endParaRPr sz="1900">
              <a:solidFill>
                <a:schemeClr val="dk1"/>
              </a:solidFill>
            </a:endParaRPr>
          </a:p>
        </p:txBody>
      </p:sp>
      <p:grpSp>
        <p:nvGrpSpPr>
          <p:cNvPr id="158" name="Google Shape;158;p19"/>
          <p:cNvGrpSpPr/>
          <p:nvPr/>
        </p:nvGrpSpPr>
        <p:grpSpPr>
          <a:xfrm>
            <a:off x="3418696" y="4689502"/>
            <a:ext cx="3397881" cy="1104367"/>
            <a:chOff x="3071458" y="2013725"/>
            <a:chExt cx="2177849" cy="750300"/>
          </a:xfrm>
        </p:grpSpPr>
        <p:sp>
          <p:nvSpPr>
            <p:cNvPr id="159" name="Google Shape;159;p19"/>
            <p:cNvSpPr/>
            <p:nvPr/>
          </p:nvSpPr>
          <p:spPr>
            <a:xfrm flipH="1" rot="10800000">
              <a:off x="3071458" y="2013725"/>
              <a:ext cx="1944600" cy="750300"/>
            </a:xfrm>
            <a:prstGeom prst="round2DiagRect">
              <a:avLst>
                <a:gd fmla="val 0" name="adj1"/>
                <a:gd fmla="val 17764" name="adj2"/>
              </a:avLst>
            </a:prstGeom>
            <a:solidFill>
              <a:srgbClr val="307AF3"/>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0" name="Google Shape;160;p19"/>
            <p:cNvSpPr txBox="1"/>
            <p:nvPr/>
          </p:nvSpPr>
          <p:spPr>
            <a:xfrm>
              <a:off x="3771807" y="2217497"/>
              <a:ext cx="1477500" cy="459900"/>
            </a:xfrm>
            <a:prstGeom prst="rect">
              <a:avLst/>
            </a:prstGeom>
            <a:solidFill>
              <a:srgbClr val="307AF3"/>
            </a:solid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parser.py</a:t>
              </a:r>
              <a:endParaRPr sz="1500">
                <a:solidFill>
                  <a:srgbClr val="FFFFFF"/>
                </a:solidFill>
                <a:latin typeface="Roboto"/>
                <a:ea typeface="Roboto"/>
                <a:cs typeface="Roboto"/>
                <a:sym typeface="Roboto"/>
              </a:endParaRPr>
            </a:p>
          </p:txBody>
        </p:sp>
      </p:grpSp>
      <p:grpSp>
        <p:nvGrpSpPr>
          <p:cNvPr id="161" name="Google Shape;161;p19"/>
          <p:cNvGrpSpPr/>
          <p:nvPr/>
        </p:nvGrpSpPr>
        <p:grpSpPr>
          <a:xfrm>
            <a:off x="384744" y="4689545"/>
            <a:ext cx="3033965" cy="1104371"/>
            <a:chOff x="1126863" y="2013875"/>
            <a:chExt cx="1944600" cy="1569600"/>
          </a:xfrm>
        </p:grpSpPr>
        <p:sp>
          <p:nvSpPr>
            <p:cNvPr id="162" name="Google Shape;162;p19"/>
            <p:cNvSpPr/>
            <p:nvPr/>
          </p:nvSpPr>
          <p:spPr>
            <a:xfrm>
              <a:off x="1126863" y="2013875"/>
              <a:ext cx="1944600" cy="1569600"/>
            </a:xfrm>
            <a:prstGeom prst="round2DiagRect">
              <a:avLst>
                <a:gd fmla="val 0" name="adj1"/>
                <a:gd fmla="val 17764" name="adj2"/>
              </a:avLst>
            </a:prstGeom>
            <a:solidFill>
              <a:srgbClr val="6D9EEB"/>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3" name="Google Shape;163;p19"/>
            <p:cNvSpPr txBox="1"/>
            <p:nvPr/>
          </p:nvSpPr>
          <p:spPr>
            <a:xfrm>
              <a:off x="1697746" y="2486129"/>
              <a:ext cx="1074300" cy="459900"/>
            </a:xfrm>
            <a:prstGeom prst="rect">
              <a:avLst/>
            </a:prstGeom>
            <a:solidFill>
              <a:srgbClr val="6D9EEB"/>
            </a:solid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TLA+ File</a:t>
              </a:r>
              <a:endParaRPr sz="1500">
                <a:solidFill>
                  <a:srgbClr val="FFFFFF"/>
                </a:solidFill>
                <a:latin typeface="Roboto"/>
                <a:ea typeface="Roboto"/>
                <a:cs typeface="Roboto"/>
                <a:sym typeface="Roboto"/>
              </a:endParaRPr>
            </a:p>
          </p:txBody>
        </p:sp>
      </p:grpSp>
      <p:grpSp>
        <p:nvGrpSpPr>
          <p:cNvPr id="164" name="Google Shape;164;p19"/>
          <p:cNvGrpSpPr/>
          <p:nvPr/>
        </p:nvGrpSpPr>
        <p:grpSpPr>
          <a:xfrm>
            <a:off x="6449816" y="4689557"/>
            <a:ext cx="3659300" cy="1104371"/>
            <a:chOff x="5015938" y="1987597"/>
            <a:chExt cx="3984864" cy="1569600"/>
          </a:xfrm>
        </p:grpSpPr>
        <p:sp>
          <p:nvSpPr>
            <p:cNvPr id="165" name="Google Shape;165;p19"/>
            <p:cNvSpPr/>
            <p:nvPr/>
          </p:nvSpPr>
          <p:spPr>
            <a:xfrm>
              <a:off x="5015938" y="1987597"/>
              <a:ext cx="3001200" cy="1569600"/>
            </a:xfrm>
            <a:prstGeom prst="round2DiagRect">
              <a:avLst>
                <a:gd fmla="val 0" name="adj1"/>
                <a:gd fmla="val 17764" name="adj2"/>
              </a:avLst>
            </a:prstGeom>
            <a:solidFill>
              <a:srgbClr val="0D5CD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p:txBody>
        </p:sp>
        <p:sp>
          <p:nvSpPr>
            <p:cNvPr id="166" name="Google Shape;166;p19"/>
            <p:cNvSpPr txBox="1"/>
            <p:nvPr/>
          </p:nvSpPr>
          <p:spPr>
            <a:xfrm>
              <a:off x="5999601" y="2393339"/>
              <a:ext cx="3001200" cy="504000"/>
            </a:xfrm>
            <a:prstGeom prst="rect">
              <a:avLst/>
            </a:prstGeom>
            <a:no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nvme.py</a:t>
              </a:r>
              <a:endParaRPr sz="1500">
                <a:solidFill>
                  <a:srgbClr val="FFFFFF"/>
                </a:solidFill>
                <a:latin typeface="Roboto"/>
                <a:ea typeface="Roboto"/>
                <a:cs typeface="Roboto"/>
                <a:sym typeface="Roboto"/>
              </a:endParaRPr>
            </a:p>
          </p:txBody>
        </p:sp>
      </p:grpSp>
      <p:grpSp>
        <p:nvGrpSpPr>
          <p:cNvPr id="167" name="Google Shape;167;p19"/>
          <p:cNvGrpSpPr/>
          <p:nvPr/>
        </p:nvGrpSpPr>
        <p:grpSpPr>
          <a:xfrm>
            <a:off x="6256141" y="5032571"/>
            <a:ext cx="408051" cy="354596"/>
            <a:chOff x="4858109" y="2631368"/>
            <a:chExt cx="316442" cy="315000"/>
          </a:xfrm>
        </p:grpSpPr>
        <p:sp>
          <p:nvSpPr>
            <p:cNvPr id="168" name="Google Shape;168;p19"/>
            <p:cNvSpPr/>
            <p:nvPr/>
          </p:nvSpPr>
          <p:spPr>
            <a:xfrm>
              <a:off x="4859551" y="2631368"/>
              <a:ext cx="315000" cy="315000"/>
            </a:xfrm>
            <a:prstGeom prst="ellipse">
              <a:avLst/>
            </a:prstGeom>
            <a:solidFill>
              <a:srgbClr val="FFFFF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9" name="Google Shape;169;p19"/>
            <p:cNvSpPr/>
            <p:nvPr/>
          </p:nvSpPr>
          <p:spPr>
            <a:xfrm>
              <a:off x="4858109" y="2739300"/>
              <a:ext cx="239100" cy="99000"/>
            </a:xfrm>
            <a:prstGeom prst="rightArrow">
              <a:avLst>
                <a:gd fmla="val 32020" name="adj1"/>
                <a:gd fmla="val 66970" name="adj2"/>
              </a:avLst>
            </a:prstGeom>
            <a:solidFill>
              <a:srgbClr val="0D5CD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br>
                <a:rPr lang="en-US" sz="1900"/>
              </a:br>
              <a:endParaRPr sz="1900"/>
            </a:p>
          </p:txBody>
        </p:sp>
      </p:grpSp>
      <p:grpSp>
        <p:nvGrpSpPr>
          <p:cNvPr id="170" name="Google Shape;170;p19"/>
          <p:cNvGrpSpPr/>
          <p:nvPr/>
        </p:nvGrpSpPr>
        <p:grpSpPr>
          <a:xfrm>
            <a:off x="3238451" y="5032579"/>
            <a:ext cx="408051" cy="354596"/>
            <a:chOff x="4858109" y="2631368"/>
            <a:chExt cx="316442" cy="315000"/>
          </a:xfrm>
        </p:grpSpPr>
        <p:sp>
          <p:nvSpPr>
            <p:cNvPr id="171" name="Google Shape;171;p19"/>
            <p:cNvSpPr/>
            <p:nvPr/>
          </p:nvSpPr>
          <p:spPr>
            <a:xfrm>
              <a:off x="4859551" y="2631368"/>
              <a:ext cx="315000" cy="315000"/>
            </a:xfrm>
            <a:prstGeom prst="ellipse">
              <a:avLst/>
            </a:prstGeom>
            <a:solidFill>
              <a:srgbClr val="FFFFF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 name="Google Shape;172;p19"/>
            <p:cNvSpPr/>
            <p:nvPr/>
          </p:nvSpPr>
          <p:spPr>
            <a:xfrm>
              <a:off x="4858109" y="2739300"/>
              <a:ext cx="239100" cy="99000"/>
            </a:xfrm>
            <a:prstGeom prst="rightArrow">
              <a:avLst>
                <a:gd fmla="val 32020" name="adj1"/>
                <a:gd fmla="val 66970" name="adj2"/>
              </a:avLst>
            </a:prstGeom>
            <a:solidFill>
              <a:srgbClr val="0D5CD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br>
                <a:rPr lang="en-US" sz="1900"/>
              </a:br>
              <a:endParaRPr sz="1900"/>
            </a:p>
          </p:txBody>
        </p:sp>
      </p:grpSp>
      <p:sp>
        <p:nvSpPr>
          <p:cNvPr id="173" name="Google Shape;173;p19"/>
          <p:cNvSpPr txBox="1"/>
          <p:nvPr/>
        </p:nvSpPr>
        <p:spPr>
          <a:xfrm>
            <a:off x="4967227" y="4068988"/>
            <a:ext cx="29859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400">
                <a:solidFill>
                  <a:srgbClr val="003466"/>
                </a:solidFill>
                <a:latin typeface="Calibri"/>
                <a:ea typeface="Calibri"/>
                <a:cs typeface="Calibri"/>
                <a:sym typeface="Calibri"/>
              </a:rPr>
              <a:t>Implementation</a:t>
            </a:r>
            <a:endParaRPr b="1" sz="2400">
              <a:solidFill>
                <a:srgbClr val="003466"/>
              </a:solidFill>
              <a:latin typeface="Calibri"/>
              <a:ea typeface="Calibri"/>
              <a:cs typeface="Calibri"/>
              <a:sym typeface="Calibri"/>
            </a:endParaRPr>
          </a:p>
        </p:txBody>
      </p:sp>
      <p:grpSp>
        <p:nvGrpSpPr>
          <p:cNvPr id="174" name="Google Shape;174;p19"/>
          <p:cNvGrpSpPr/>
          <p:nvPr/>
        </p:nvGrpSpPr>
        <p:grpSpPr>
          <a:xfrm>
            <a:off x="9147825" y="4689544"/>
            <a:ext cx="3659775" cy="1104371"/>
            <a:chOff x="4932441" y="1987597"/>
            <a:chExt cx="3985381" cy="1569600"/>
          </a:xfrm>
        </p:grpSpPr>
        <p:sp>
          <p:nvSpPr>
            <p:cNvPr id="175" name="Google Shape;175;p19"/>
            <p:cNvSpPr/>
            <p:nvPr/>
          </p:nvSpPr>
          <p:spPr>
            <a:xfrm>
              <a:off x="4932441" y="1987597"/>
              <a:ext cx="3001200" cy="1569600"/>
            </a:xfrm>
            <a:prstGeom prst="round2DiagRect">
              <a:avLst>
                <a:gd fmla="val 0" name="adj1"/>
                <a:gd fmla="val 17764" name="adj2"/>
              </a:avLst>
            </a:prstGeom>
            <a:solidFill>
              <a:srgbClr val="0942A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p:txBody>
        </p:sp>
        <p:sp>
          <p:nvSpPr>
            <p:cNvPr id="176" name="Google Shape;176;p19"/>
            <p:cNvSpPr txBox="1"/>
            <p:nvPr/>
          </p:nvSpPr>
          <p:spPr>
            <a:xfrm>
              <a:off x="5916622" y="2393339"/>
              <a:ext cx="3001200" cy="504000"/>
            </a:xfrm>
            <a:prstGeom prst="rect">
              <a:avLst/>
            </a:prstGeom>
            <a:no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logging.py</a:t>
              </a:r>
              <a:endParaRPr sz="1500">
                <a:solidFill>
                  <a:srgbClr val="FFFFFF"/>
                </a:solidFill>
                <a:latin typeface="Roboto"/>
                <a:ea typeface="Roboto"/>
                <a:cs typeface="Roboto"/>
                <a:sym typeface="Roboto"/>
              </a:endParaRPr>
            </a:p>
          </p:txBody>
        </p:sp>
      </p:grpSp>
      <p:grpSp>
        <p:nvGrpSpPr>
          <p:cNvPr id="177" name="Google Shape;177;p19"/>
          <p:cNvGrpSpPr/>
          <p:nvPr/>
        </p:nvGrpSpPr>
        <p:grpSpPr>
          <a:xfrm>
            <a:off x="8989516" y="5064434"/>
            <a:ext cx="408051" cy="354596"/>
            <a:chOff x="4858109" y="2631368"/>
            <a:chExt cx="316442" cy="315000"/>
          </a:xfrm>
        </p:grpSpPr>
        <p:sp>
          <p:nvSpPr>
            <p:cNvPr id="178" name="Google Shape;178;p19"/>
            <p:cNvSpPr/>
            <p:nvPr/>
          </p:nvSpPr>
          <p:spPr>
            <a:xfrm>
              <a:off x="4859551" y="2631368"/>
              <a:ext cx="315000" cy="315000"/>
            </a:xfrm>
            <a:prstGeom prst="ellipse">
              <a:avLst/>
            </a:prstGeom>
            <a:solidFill>
              <a:srgbClr val="FFFFF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 name="Google Shape;179;p19"/>
            <p:cNvSpPr/>
            <p:nvPr/>
          </p:nvSpPr>
          <p:spPr>
            <a:xfrm>
              <a:off x="4858109" y="2739300"/>
              <a:ext cx="239100" cy="99000"/>
            </a:xfrm>
            <a:prstGeom prst="rightArrow">
              <a:avLst>
                <a:gd fmla="val 32020" name="adj1"/>
                <a:gd fmla="val 66970" name="adj2"/>
              </a:avLst>
            </a:prstGeom>
            <a:solidFill>
              <a:srgbClr val="0D5CD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br>
                <a:rPr lang="en-US" sz="1900"/>
              </a:br>
              <a:endParaRPr sz="1900"/>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pic>
        <p:nvPicPr>
          <p:cNvPr id="186" name="Google Shape;186;p20"/>
          <p:cNvPicPr preferRelativeResize="0"/>
          <p:nvPr/>
        </p:nvPicPr>
        <p:blipFill>
          <a:blip r:embed="rId3">
            <a:alphaModFix/>
          </a:blip>
          <a:stretch>
            <a:fillRect/>
          </a:stretch>
        </p:blipFill>
        <p:spPr>
          <a:xfrm>
            <a:off x="1367425" y="76200"/>
            <a:ext cx="9986382" cy="6705600"/>
          </a:xfrm>
          <a:prstGeom prst="rect">
            <a:avLst/>
          </a:prstGeom>
          <a:noFill/>
          <a:ln>
            <a:noFill/>
          </a:ln>
        </p:spPr>
      </p:pic>
      <p:pic>
        <p:nvPicPr>
          <p:cNvPr id="187" name="Google Shape;187;p20"/>
          <p:cNvPicPr preferRelativeResize="0"/>
          <p:nvPr/>
        </p:nvPicPr>
        <p:blipFill rotWithShape="1">
          <a:blip r:embed="rId4">
            <a:alphaModFix/>
          </a:blip>
          <a:srcRect b="0" l="0" r="0" t="0"/>
          <a:stretch/>
        </p:blipFill>
        <p:spPr>
          <a:xfrm>
            <a:off x="139697" y="6621626"/>
            <a:ext cx="4473114" cy="16017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pic>
        <p:nvPicPr>
          <p:cNvPr id="193" name="Google Shape;193;p21"/>
          <p:cNvPicPr preferRelativeResize="0"/>
          <p:nvPr/>
        </p:nvPicPr>
        <p:blipFill>
          <a:blip r:embed="rId3">
            <a:alphaModFix/>
          </a:blip>
          <a:stretch>
            <a:fillRect/>
          </a:stretch>
        </p:blipFill>
        <p:spPr>
          <a:xfrm>
            <a:off x="177050" y="1508100"/>
            <a:ext cx="5888725" cy="5349900"/>
          </a:xfrm>
          <a:prstGeom prst="rect">
            <a:avLst/>
          </a:prstGeom>
          <a:noFill/>
          <a:ln>
            <a:noFill/>
          </a:ln>
        </p:spPr>
      </p:pic>
      <p:pic>
        <p:nvPicPr>
          <p:cNvPr id="194" name="Google Shape;194;p21"/>
          <p:cNvPicPr preferRelativeResize="0"/>
          <p:nvPr/>
        </p:nvPicPr>
        <p:blipFill rotWithShape="1">
          <a:blip r:embed="rId4">
            <a:alphaModFix/>
          </a:blip>
          <a:srcRect b="0" l="0" r="0" t="0"/>
          <a:stretch/>
        </p:blipFill>
        <p:spPr>
          <a:xfrm>
            <a:off x="6350" y="0"/>
            <a:ext cx="12179303" cy="1879600"/>
          </a:xfrm>
          <a:prstGeom prst="rect">
            <a:avLst/>
          </a:prstGeom>
          <a:noFill/>
          <a:ln>
            <a:noFill/>
          </a:ln>
        </p:spPr>
      </p:pic>
      <p:sp>
        <p:nvSpPr>
          <p:cNvPr id="195" name="Google Shape;195;p21"/>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b="1" lang="en-US" sz="5400">
                <a:solidFill>
                  <a:schemeClr val="lt1"/>
                </a:solidFill>
                <a:latin typeface="Arial"/>
                <a:ea typeface="Arial"/>
                <a:cs typeface="Arial"/>
                <a:sym typeface="Arial"/>
              </a:rPr>
              <a:t>Challenges &amp; Resolutions</a:t>
            </a:r>
            <a:endParaRPr>
              <a:solidFill>
                <a:schemeClr val="lt1"/>
              </a:solidFill>
            </a:endParaRPr>
          </a:p>
        </p:txBody>
      </p:sp>
      <p:sp>
        <p:nvSpPr>
          <p:cNvPr id="196" name="Google Shape;196;p21"/>
          <p:cNvSpPr txBox="1"/>
          <p:nvPr>
            <p:ph idx="2" type="body"/>
          </p:nvPr>
        </p:nvSpPr>
        <p:spPr>
          <a:xfrm>
            <a:off x="6172200" y="1825625"/>
            <a:ext cx="5517900" cy="2859300"/>
          </a:xfrm>
          <a:prstGeom prst="rect">
            <a:avLst/>
          </a:prstGeom>
          <a:ln cap="flat" cmpd="sng" w="9525">
            <a:solidFill>
              <a:schemeClr val="dk1"/>
            </a:solidFill>
            <a:prstDash val="solid"/>
            <a:round/>
            <a:headEnd len="sm" w="sm" type="none"/>
            <a:tailEnd len="sm" w="sm" type="none"/>
          </a:ln>
        </p:spPr>
        <p:txBody>
          <a:bodyPr anchorCtr="0" anchor="t" bIns="45700" lIns="91425" spcFirstLastPara="1" rIns="91425" wrap="square" tIns="45700">
            <a:normAutofit/>
          </a:bodyPr>
          <a:lstStyle/>
          <a:p>
            <a:pPr indent="0" lvl="0" marL="0" rtl="0" algn="l">
              <a:spcBef>
                <a:spcPts val="1000"/>
              </a:spcBef>
              <a:spcAft>
                <a:spcPts val="0"/>
              </a:spcAft>
              <a:buNone/>
            </a:pPr>
            <a:r>
              <a:rPr lang="en-US" sz="2100"/>
              <a:t>---------------------- MODULE TLA+ ----------------------</a:t>
            </a:r>
            <a:endParaRPr sz="2100"/>
          </a:p>
          <a:p>
            <a:pPr indent="0" lvl="0" marL="0" rtl="0" algn="l">
              <a:spcBef>
                <a:spcPts val="1000"/>
              </a:spcBef>
              <a:spcAft>
                <a:spcPts val="0"/>
              </a:spcAft>
              <a:buNone/>
            </a:pPr>
            <a:r>
              <a:rPr lang="en-US" sz="2000"/>
              <a:t>INIT ==   ^</a:t>
            </a:r>
            <a:r>
              <a:rPr lang="en-US" sz="2000"/>
              <a:t>Mathematical</a:t>
            </a:r>
            <a:r>
              <a:rPr lang="en-US" sz="2000"/>
              <a:t> In Nature</a:t>
            </a:r>
            <a:endParaRPr sz="2000"/>
          </a:p>
          <a:p>
            <a:pPr indent="0" lvl="0" marL="914400" rtl="0" algn="l">
              <a:spcBef>
                <a:spcPts val="1000"/>
              </a:spcBef>
              <a:spcAft>
                <a:spcPts val="0"/>
              </a:spcAft>
              <a:buNone/>
            </a:pPr>
            <a:r>
              <a:rPr lang="en-US" sz="2000"/>
              <a:t>^Need complete understanding of the specific command being modeled</a:t>
            </a:r>
            <a:endParaRPr sz="2000"/>
          </a:p>
          <a:p>
            <a:pPr indent="0" lvl="0" marL="914400" rtl="0" algn="l">
              <a:spcBef>
                <a:spcPts val="1000"/>
              </a:spcBef>
              <a:spcAft>
                <a:spcPts val="0"/>
              </a:spcAft>
              <a:buClr>
                <a:schemeClr val="dk1"/>
              </a:buClr>
              <a:buSzPts val="1100"/>
              <a:buFont typeface="Arial"/>
              <a:buNone/>
            </a:pPr>
            <a:r>
              <a:rPr lang="en-US" sz="2000"/>
              <a:t>^Time and patience to understand and build specifications </a:t>
            </a:r>
            <a:endParaRPr/>
          </a:p>
        </p:txBody>
      </p:sp>
      <p:sp>
        <p:nvSpPr>
          <p:cNvPr id="197" name="Google Shape;197;p21"/>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
        <p:nvSpPr>
          <p:cNvPr id="198" name="Google Shape;198;p21"/>
          <p:cNvSpPr txBox="1"/>
          <p:nvPr>
            <p:ph idx="1" type="body"/>
          </p:nvPr>
        </p:nvSpPr>
        <p:spPr>
          <a:xfrm>
            <a:off x="330150" y="1825625"/>
            <a:ext cx="975300" cy="1036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a:t>Code</a:t>
            </a:r>
            <a:endParaRPr/>
          </a:p>
          <a:p>
            <a:pPr indent="0" lvl="0" marL="0" rtl="0" algn="l">
              <a:spcBef>
                <a:spcPts val="1000"/>
              </a:spcBef>
              <a:spcAft>
                <a:spcPts val="0"/>
              </a:spcAft>
              <a:buNone/>
            </a:pPr>
            <a:r>
              <a:t/>
            </a:r>
            <a:endParaRPr/>
          </a:p>
        </p:txBody>
      </p:sp>
      <p:cxnSp>
        <p:nvCxnSpPr>
          <p:cNvPr id="199" name="Google Shape;199;p21"/>
          <p:cNvCxnSpPr/>
          <p:nvPr/>
        </p:nvCxnSpPr>
        <p:spPr>
          <a:xfrm>
            <a:off x="3755325" y="1927875"/>
            <a:ext cx="2470200" cy="1707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